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Montserrat Bold" charset="1" panose="00000800000000000000"/>
      <p:regular r:id="rId32"/>
    </p:embeddedFont>
    <p:embeddedFont>
      <p:font typeface="TT Lakes Neue Bold" charset="1" panose="02010001040000080307"/>
      <p:regular r:id="rId33"/>
    </p:embeddedFont>
    <p:embeddedFont>
      <p:font typeface="TT Lakes Neue" charset="1" panose="02010001040000080307"/>
      <p:regular r:id="rId34"/>
    </p:embeddedFont>
    <p:embeddedFont>
      <p:font typeface="Raleway Bold" charset="1" panose="00000000000000000000"/>
      <p:regular r:id="rId35"/>
    </p:embeddedFont>
    <p:embeddedFont>
      <p:font typeface="Raleway Semi-Bold" charset="1" panose="00000000000000000000"/>
      <p:regular r:id="rId36"/>
    </p:embeddedFont>
    <p:embeddedFont>
      <p:font typeface="Raleway" charset="1" panose="000000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41" Target="notesSlides/notesSlide3.xml" Type="http://schemas.openxmlformats.org/officeDocument/2006/relationships/notesSlide"/><Relationship Id="rId42" Target="notesSlides/notesSlide4.xml" Type="http://schemas.openxmlformats.org/officeDocument/2006/relationships/notesSlide"/><Relationship Id="rId43" Target="notesSlides/notesSlide5.xml" Type="http://schemas.openxmlformats.org/officeDocument/2006/relationships/notesSlide"/><Relationship Id="rId44" Target="notesSlides/notesSlide6.xml" Type="http://schemas.openxmlformats.org/officeDocument/2006/relationships/notesSlide"/><Relationship Id="rId45" Target="notesSlides/notesSlide7.xml" Type="http://schemas.openxmlformats.org/officeDocument/2006/relationships/notesSlide"/><Relationship Id="rId46" Target="notesSlides/notesSlide8.xml" Type="http://schemas.openxmlformats.org/officeDocument/2006/relationships/notesSlide"/><Relationship Id="rId47" Target="notesSlides/notesSlide9.xml" Type="http://schemas.openxmlformats.org/officeDocument/2006/relationships/notesSlide"/><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54" Target="notesSlides/notesSlide16.xml" Type="http://schemas.openxmlformats.org/officeDocument/2006/relationships/notesSlide"/><Relationship Id="rId55" Target="notesSlides/notesSlide17.xml" Type="http://schemas.openxmlformats.org/officeDocument/2006/relationships/notesSlide"/><Relationship Id="rId56" Target="fonts/font56.fntdata" Type="http://schemas.openxmlformats.org/officeDocument/2006/relationships/font"/><Relationship Id="rId57" Target="notesSlides/notesSlide18.xml" Type="http://schemas.openxmlformats.org/officeDocument/2006/relationships/notesSlide"/><Relationship Id="rId58" Target="notesSlides/notesSlide19.xml" Type="http://schemas.openxmlformats.org/officeDocument/2006/relationships/notesSlide"/><Relationship Id="rId59" Target="notesSlides/notesSlide20.xml" Type="http://schemas.openxmlformats.org/officeDocument/2006/relationships/notesSlide"/><Relationship Id="rId6" Target="slides/slide1.xml" Type="http://schemas.openxmlformats.org/officeDocument/2006/relationships/slide"/><Relationship Id="rId60" Target="notesSlides/notesSlide2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 du présentateur :</a:t>
            </a:r>
          </a:p>
          <a:p>
            <a:r>
              <a:rPr lang="en-US"/>
              <a:t>« Les technologies numériques s’appuient sur un code binaire (des uns et des zéros) qui facilite le traitement, la réplication et la transmission des données. »</a:t>
            </a:r>
          </a:p>
          <a:p>
            <a:r>
              <a:rPr lang="en-US"/>
              <a:t/>
            </a:r>
          </a:p>
          <a:p>
            <a:r>
              <a:rPr lang="en-US"/>
              <a:t>Note du présentateur :</a:t>
            </a:r>
          </a:p>
          <a:p>
            <a:r>
              <a:rPr lang="en-US"/>
              <a:t>« Ces quatre composants – matériel, logiciel, données et connectivité – constituent l’épine dorsale de tout système numérique.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30.png" Type="http://schemas.openxmlformats.org/officeDocument/2006/relationships/image"/><Relationship Id="rId2" Target="../notesSlides/notesSlide10.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5.png" Type="http://schemas.openxmlformats.org/officeDocument/2006/relationships/image"/><Relationship Id="rId7" Target="../media/image10.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png" Type="http://schemas.openxmlformats.org/officeDocument/2006/relationships/image"/><Relationship Id="rId2" Target="../notesSlides/notesSlide17.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png" Type="http://schemas.openxmlformats.org/officeDocument/2006/relationships/image"/><Relationship Id="rId2" Target="../notesSlides/notesSlide18.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notesSlides/notesSlide19.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2" Target="../notesSlides/notesSlide20.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png" Type="http://schemas.openxmlformats.org/officeDocument/2006/relationships/image"/><Relationship Id="rId2" Target="../notesSlides/notesSlide21.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6.png" Type="http://schemas.openxmlformats.org/officeDocument/2006/relationships/image"/><Relationship Id="rId2" Target="../notesSlides/notesSlide1.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notesSlides/notesSlide4.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notesSlides/notesSlide6.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2747247"/>
            <a:ext cx="5126886" cy="5033670"/>
          </a:xfrm>
          <a:custGeom>
            <a:avLst/>
            <a:gdLst/>
            <a:ahLst/>
            <a:cxnLst/>
            <a:rect r="r" b="b" t="t" l="l"/>
            <a:pathLst>
              <a:path h="5033670" w="5126886">
                <a:moveTo>
                  <a:pt x="0" y="0"/>
                </a:moveTo>
                <a:lnTo>
                  <a:pt x="5126886" y="0"/>
                </a:lnTo>
                <a:lnTo>
                  <a:pt x="5126886" y="5033670"/>
                </a:lnTo>
                <a:lnTo>
                  <a:pt x="0" y="5033670"/>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9203" y="9055558"/>
            <a:ext cx="5594282" cy="884914"/>
          </a:xfrm>
          <a:custGeom>
            <a:avLst/>
            <a:gdLst/>
            <a:ahLst/>
            <a:cxnLst/>
            <a:rect r="r" b="b" t="t" l="l"/>
            <a:pathLst>
              <a:path h="884914" w="5594282">
                <a:moveTo>
                  <a:pt x="0" y="0"/>
                </a:moveTo>
                <a:lnTo>
                  <a:pt x="5594282" y="0"/>
                </a:lnTo>
                <a:lnTo>
                  <a:pt x="5594282" y="884913"/>
                </a:lnTo>
                <a:lnTo>
                  <a:pt x="0" y="884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17551" y="304609"/>
            <a:ext cx="2741876" cy="2592987"/>
          </a:xfrm>
          <a:custGeom>
            <a:avLst/>
            <a:gdLst/>
            <a:ahLst/>
            <a:cxnLst/>
            <a:rect r="r" b="b" t="t" l="l"/>
            <a:pathLst>
              <a:path h="2592987" w="2741876">
                <a:moveTo>
                  <a:pt x="0" y="0"/>
                </a:moveTo>
                <a:lnTo>
                  <a:pt x="2741877" y="0"/>
                </a:lnTo>
                <a:lnTo>
                  <a:pt x="2741877" y="2592988"/>
                </a:lnTo>
                <a:lnTo>
                  <a:pt x="0" y="2592988"/>
                </a:lnTo>
                <a:lnTo>
                  <a:pt x="0" y="0"/>
                </a:lnTo>
                <a:close/>
              </a:path>
            </a:pathLst>
          </a:custGeom>
          <a:blipFill>
            <a:blip r:embed="rId6"/>
            <a:stretch>
              <a:fillRect l="0" t="0" r="0" b="0"/>
            </a:stretch>
          </a:blipFill>
        </p:spPr>
      </p:sp>
      <p:sp>
        <p:nvSpPr>
          <p:cNvPr name="Freeform 5" id="5"/>
          <p:cNvSpPr/>
          <p:nvPr/>
        </p:nvSpPr>
        <p:spPr>
          <a:xfrm flipH="false" flipV="false" rot="0">
            <a:off x="7544978" y="187319"/>
            <a:ext cx="5983180" cy="2587321"/>
          </a:xfrm>
          <a:custGeom>
            <a:avLst/>
            <a:gdLst/>
            <a:ahLst/>
            <a:cxnLst/>
            <a:rect r="r" b="b" t="t" l="l"/>
            <a:pathLst>
              <a:path h="2587321" w="5983180">
                <a:moveTo>
                  <a:pt x="0" y="0"/>
                </a:moveTo>
                <a:lnTo>
                  <a:pt x="5983181" y="0"/>
                </a:lnTo>
                <a:lnTo>
                  <a:pt x="5983181" y="2587321"/>
                </a:lnTo>
                <a:lnTo>
                  <a:pt x="0" y="2587321"/>
                </a:lnTo>
                <a:lnTo>
                  <a:pt x="0" y="0"/>
                </a:lnTo>
                <a:close/>
              </a:path>
            </a:pathLst>
          </a:custGeom>
          <a:blipFill>
            <a:blip r:embed="rId7"/>
            <a:stretch>
              <a:fillRect l="0" t="0" r="0" b="0"/>
            </a:stretch>
          </a:blipFill>
        </p:spPr>
      </p:sp>
      <p:sp>
        <p:nvSpPr>
          <p:cNvPr name="Freeform 6" id="6"/>
          <p:cNvSpPr/>
          <p:nvPr/>
        </p:nvSpPr>
        <p:spPr>
          <a:xfrm flipH="false" flipV="false" rot="0">
            <a:off x="211897" y="214712"/>
            <a:ext cx="6760491" cy="2532535"/>
          </a:xfrm>
          <a:custGeom>
            <a:avLst/>
            <a:gdLst/>
            <a:ahLst/>
            <a:cxnLst/>
            <a:rect r="r" b="b" t="t" l="l"/>
            <a:pathLst>
              <a:path h="2532535" w="6760491">
                <a:moveTo>
                  <a:pt x="0" y="0"/>
                </a:moveTo>
                <a:lnTo>
                  <a:pt x="6760492" y="0"/>
                </a:lnTo>
                <a:lnTo>
                  <a:pt x="6760492" y="2532535"/>
                </a:lnTo>
                <a:lnTo>
                  <a:pt x="0" y="2532535"/>
                </a:lnTo>
                <a:lnTo>
                  <a:pt x="0" y="0"/>
                </a:lnTo>
                <a:close/>
              </a:path>
            </a:pathLst>
          </a:custGeom>
          <a:blipFill>
            <a:blip r:embed="rId8"/>
            <a:stretch>
              <a:fillRect l="0" t="0" r="0" b="0"/>
            </a:stretch>
          </a:blipFill>
        </p:spPr>
      </p:sp>
      <p:sp>
        <p:nvSpPr>
          <p:cNvPr name="TextBox 7" id="7"/>
          <p:cNvSpPr txBox="true"/>
          <p:nvPr/>
        </p:nvSpPr>
        <p:spPr>
          <a:xfrm rot="0">
            <a:off x="841452" y="5967410"/>
            <a:ext cx="16417848" cy="1395602"/>
          </a:xfrm>
          <a:prstGeom prst="rect">
            <a:avLst/>
          </a:prstGeom>
        </p:spPr>
        <p:txBody>
          <a:bodyPr anchor="t" rtlCol="false" tIns="0" lIns="0" bIns="0" rIns="0">
            <a:spAutoFit/>
          </a:bodyPr>
          <a:lstStyle/>
          <a:p>
            <a:pPr algn="l">
              <a:lnSpc>
                <a:spcPts val="5405"/>
              </a:lnSpc>
              <a:spcBef>
                <a:spcPct val="0"/>
              </a:spcBef>
            </a:pPr>
            <a:r>
              <a:rPr lang="en-US" b="true" sz="5099">
                <a:solidFill>
                  <a:srgbClr val="FFFFFF"/>
                </a:solidFill>
                <a:latin typeface="Montserrat Bold"/>
                <a:ea typeface="Montserrat Bold"/>
                <a:cs typeface="Montserrat Bold"/>
                <a:sym typeface="Montserrat Bold"/>
              </a:rPr>
              <a:t>INTRODUCTION AUX FONDEMENTS TECHNIQUES DU NUMÉRIQUE</a:t>
            </a:r>
          </a:p>
        </p:txBody>
      </p:sp>
      <p:sp>
        <p:nvSpPr>
          <p:cNvPr name="TextBox 8" id="8"/>
          <p:cNvSpPr txBox="true"/>
          <p:nvPr/>
        </p:nvSpPr>
        <p:spPr>
          <a:xfrm rot="0">
            <a:off x="498776" y="3771506"/>
            <a:ext cx="17160651" cy="1711325"/>
          </a:xfrm>
          <a:prstGeom prst="rect">
            <a:avLst/>
          </a:prstGeom>
        </p:spPr>
        <p:txBody>
          <a:bodyPr anchor="t" rtlCol="false" tIns="0" lIns="0" bIns="0" rIns="0">
            <a:spAutoFit/>
          </a:bodyPr>
          <a:lstStyle/>
          <a:p>
            <a:pPr algn="l">
              <a:lnSpc>
                <a:spcPts val="6624"/>
              </a:lnSpc>
              <a:spcBef>
                <a:spcPct val="0"/>
              </a:spcBef>
            </a:pPr>
            <a:r>
              <a:rPr lang="en-US" b="true" sz="6249">
                <a:solidFill>
                  <a:srgbClr val="84E3F8"/>
                </a:solidFill>
                <a:latin typeface="TT Lakes Neue Bold"/>
                <a:ea typeface="TT Lakes Neue Bold"/>
                <a:cs typeface="TT Lakes Neue Bold"/>
                <a:sym typeface="TT Lakes Neue Bold"/>
              </a:rPr>
              <a:t>ACADÉMIE INTERNATIONALE DE DROIT DU NUMÉRIQUE (AIDN)</a:t>
            </a:r>
          </a:p>
        </p:txBody>
      </p:sp>
      <p:sp>
        <p:nvSpPr>
          <p:cNvPr name="TextBox 9" id="9"/>
          <p:cNvSpPr txBox="true"/>
          <p:nvPr/>
        </p:nvSpPr>
        <p:spPr>
          <a:xfrm rot="0">
            <a:off x="2324952" y="9275954"/>
            <a:ext cx="4102782" cy="491745"/>
          </a:xfrm>
          <a:prstGeom prst="rect">
            <a:avLst/>
          </a:prstGeom>
        </p:spPr>
        <p:txBody>
          <a:bodyPr anchor="t" rtlCol="false" tIns="0" lIns="0" bIns="0" rIns="0">
            <a:spAutoFit/>
          </a:bodyPr>
          <a:lstStyle/>
          <a:p>
            <a:pPr algn="l">
              <a:lnSpc>
                <a:spcPts val="3763"/>
              </a:lnSpc>
              <a:spcBef>
                <a:spcPct val="0"/>
              </a:spcBef>
            </a:pPr>
            <a:r>
              <a:rPr lang="en-US" sz="3550">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579203" y="7838067"/>
            <a:ext cx="11451226" cy="1177281"/>
          </a:xfrm>
          <a:prstGeom prst="rect">
            <a:avLst/>
          </a:prstGeom>
        </p:spPr>
        <p:txBody>
          <a:bodyPr anchor="t" rtlCol="false" tIns="0" lIns="0" bIns="0" rIns="0">
            <a:spAutoFit/>
          </a:bodyPr>
          <a:lstStyle/>
          <a:p>
            <a:pPr algn="l">
              <a:lnSpc>
                <a:spcPts val="4566"/>
              </a:lnSpc>
              <a:spcBef>
                <a:spcPct val="0"/>
              </a:spcBef>
            </a:pPr>
            <a:r>
              <a:rPr lang="en-US" b="true" sz="4308">
                <a:solidFill>
                  <a:srgbClr val="FFFFFF"/>
                </a:solidFill>
                <a:latin typeface="Raleway Bold"/>
                <a:ea typeface="Raleway Bold"/>
                <a:cs typeface="Raleway Bold"/>
                <a:sym typeface="Raleway Bold"/>
              </a:rPr>
              <a:t>By Dahouda MWAMBA, Ph.D.</a:t>
            </a:r>
          </a:p>
          <a:p>
            <a:pPr algn="l">
              <a:lnSpc>
                <a:spcPts val="4566"/>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3" id="3"/>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4" id="4"/>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2776" y="3685282"/>
            <a:ext cx="8495816" cy="2916436"/>
          </a:xfrm>
          <a:custGeom>
            <a:avLst/>
            <a:gdLst/>
            <a:ahLst/>
            <a:cxnLst/>
            <a:rect r="r" b="b" t="t" l="l"/>
            <a:pathLst>
              <a:path h="2916436" w="8495816">
                <a:moveTo>
                  <a:pt x="0" y="0"/>
                </a:moveTo>
                <a:lnTo>
                  <a:pt x="8495816" y="0"/>
                </a:lnTo>
                <a:lnTo>
                  <a:pt x="8495816" y="2916436"/>
                </a:lnTo>
                <a:lnTo>
                  <a:pt x="0" y="2916436"/>
                </a:lnTo>
                <a:lnTo>
                  <a:pt x="0" y="0"/>
                </a:lnTo>
                <a:close/>
              </a:path>
            </a:pathLst>
          </a:custGeom>
          <a:blipFill>
            <a:blip r:embed="rId7"/>
            <a:stretch>
              <a:fillRect l="-5446" t="-17881" r="-5088" b="-62631"/>
            </a:stretch>
          </a:blipFill>
        </p:spPr>
      </p:sp>
      <p:sp>
        <p:nvSpPr>
          <p:cNvPr name="Freeform 6" id="6"/>
          <p:cNvSpPr/>
          <p:nvPr/>
        </p:nvSpPr>
        <p:spPr>
          <a:xfrm flipH="false" flipV="false" rot="0">
            <a:off x="9144000" y="3685282"/>
            <a:ext cx="5233186" cy="2096517"/>
          </a:xfrm>
          <a:custGeom>
            <a:avLst/>
            <a:gdLst/>
            <a:ahLst/>
            <a:cxnLst/>
            <a:rect r="r" b="b" t="t" l="l"/>
            <a:pathLst>
              <a:path h="2096517" w="5233186">
                <a:moveTo>
                  <a:pt x="0" y="0"/>
                </a:moveTo>
                <a:lnTo>
                  <a:pt x="5233186" y="0"/>
                </a:lnTo>
                <a:lnTo>
                  <a:pt x="5233186" y="2096517"/>
                </a:lnTo>
                <a:lnTo>
                  <a:pt x="0" y="2096517"/>
                </a:lnTo>
                <a:lnTo>
                  <a:pt x="0" y="0"/>
                </a:lnTo>
                <a:close/>
              </a:path>
            </a:pathLst>
          </a:custGeom>
          <a:blipFill>
            <a:blip r:embed="rId8"/>
            <a:stretch>
              <a:fillRect l="-345" t="0" r="-345" b="0"/>
            </a:stretch>
          </a:blipFill>
        </p:spPr>
      </p:sp>
      <p:sp>
        <p:nvSpPr>
          <p:cNvPr name="Freeform 7" id="7"/>
          <p:cNvSpPr/>
          <p:nvPr/>
        </p:nvSpPr>
        <p:spPr>
          <a:xfrm flipH="false" flipV="false" rot="0">
            <a:off x="12819787" y="7675247"/>
            <a:ext cx="5376816" cy="2395611"/>
          </a:xfrm>
          <a:custGeom>
            <a:avLst/>
            <a:gdLst/>
            <a:ahLst/>
            <a:cxnLst/>
            <a:rect r="r" b="b" t="t" l="l"/>
            <a:pathLst>
              <a:path h="2395611" w="5376816">
                <a:moveTo>
                  <a:pt x="0" y="0"/>
                </a:moveTo>
                <a:lnTo>
                  <a:pt x="5376816" y="0"/>
                </a:lnTo>
                <a:lnTo>
                  <a:pt x="5376816" y="2395611"/>
                </a:lnTo>
                <a:lnTo>
                  <a:pt x="0" y="2395611"/>
                </a:lnTo>
                <a:lnTo>
                  <a:pt x="0" y="0"/>
                </a:lnTo>
                <a:close/>
              </a:path>
            </a:pathLst>
          </a:custGeom>
          <a:blipFill>
            <a:blip r:embed="rId9"/>
            <a:stretch>
              <a:fillRect l="0" t="0" r="0" b="0"/>
            </a:stretch>
          </a:blipFill>
        </p:spPr>
      </p:sp>
      <p:sp>
        <p:nvSpPr>
          <p:cNvPr name="TextBox 8" id="8"/>
          <p:cNvSpPr txBox="true"/>
          <p:nvPr/>
        </p:nvSpPr>
        <p:spPr>
          <a:xfrm rot="0">
            <a:off x="382776" y="2410412"/>
            <a:ext cx="17522449" cy="1100887"/>
          </a:xfrm>
          <a:prstGeom prst="rect">
            <a:avLst/>
          </a:prstGeom>
        </p:spPr>
        <p:txBody>
          <a:bodyPr anchor="t" rtlCol="false" tIns="0" lIns="0" bIns="0" rIns="0">
            <a:spAutoFit/>
          </a:bodyPr>
          <a:lstStyle/>
          <a:p>
            <a:pPr algn="l">
              <a:lnSpc>
                <a:spcPts val="4421"/>
              </a:lnSpc>
            </a:pPr>
            <a:r>
              <a:rPr lang="en-US" sz="3157" b="true">
                <a:solidFill>
                  <a:srgbClr val="FFFFFF"/>
                </a:solidFill>
                <a:latin typeface="Raleway Bold"/>
                <a:ea typeface="Raleway Bold"/>
                <a:cs typeface="Raleway Bold"/>
                <a:sym typeface="Raleway Bold"/>
              </a:rPr>
              <a:t>Au cœur de chaque appareil numérique se trouve le </a:t>
            </a:r>
            <a:r>
              <a:rPr lang="en-US" sz="3157" b="true">
                <a:solidFill>
                  <a:srgbClr val="FFDE59"/>
                </a:solidFill>
                <a:latin typeface="Raleway Bold"/>
                <a:ea typeface="Raleway Bold"/>
                <a:cs typeface="Raleway Bold"/>
                <a:sym typeface="Raleway Bold"/>
              </a:rPr>
              <a:t>code binaire</a:t>
            </a:r>
            <a:r>
              <a:rPr lang="en-US" sz="3157" b="true">
                <a:solidFill>
                  <a:srgbClr val="FFFFFF"/>
                </a:solidFill>
                <a:latin typeface="Raleway Bold"/>
                <a:ea typeface="Raleway Bold"/>
                <a:cs typeface="Raleway Bold"/>
                <a:sym typeface="Raleway Bold"/>
              </a:rPr>
              <a:t>, un système qui utilise seulement deux symboles – 0 et 1 – pour représenter tous types de données.</a:t>
            </a:r>
          </a:p>
        </p:txBody>
      </p:sp>
      <p:sp>
        <p:nvSpPr>
          <p:cNvPr name="TextBox 9" id="9"/>
          <p:cNvSpPr txBox="true"/>
          <p:nvPr/>
        </p:nvSpPr>
        <p:spPr>
          <a:xfrm rot="0">
            <a:off x="550106" y="1711240"/>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3. CONCEPTS</a:t>
            </a:r>
            <a:r>
              <a:rPr lang="en-US" b="true" sz="3430">
                <a:solidFill>
                  <a:srgbClr val="FFDE59"/>
                </a:solidFill>
                <a:latin typeface="TT Lakes Neue Bold"/>
                <a:ea typeface="TT Lakes Neue Bold"/>
                <a:cs typeface="TT Lakes Neue Bold"/>
                <a:sym typeface="TT Lakes Neue Bold"/>
              </a:rPr>
              <a:t> CLÉS</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TextBox 12" id="12"/>
          <p:cNvSpPr txBox="true"/>
          <p:nvPr/>
        </p:nvSpPr>
        <p:spPr>
          <a:xfrm rot="0">
            <a:off x="382776" y="6696968"/>
            <a:ext cx="6613345" cy="1100887"/>
          </a:xfrm>
          <a:prstGeom prst="rect">
            <a:avLst/>
          </a:prstGeom>
        </p:spPr>
        <p:txBody>
          <a:bodyPr anchor="t" rtlCol="false" tIns="0" lIns="0" bIns="0" rIns="0">
            <a:spAutoFit/>
          </a:bodyPr>
          <a:lstStyle/>
          <a:p>
            <a:pPr algn="l">
              <a:lnSpc>
                <a:spcPts val="4421"/>
              </a:lnSpc>
            </a:pPr>
            <a:r>
              <a:rPr lang="en-US" sz="3157" b="true">
                <a:solidFill>
                  <a:srgbClr val="FFFFFF"/>
                </a:solidFill>
                <a:latin typeface="Raleway Bold"/>
                <a:ea typeface="Raleway Bold"/>
                <a:cs typeface="Raleway Bold"/>
                <a:sym typeface="Raleway Bold"/>
              </a:rPr>
              <a:t>1 byte = 8 bits</a:t>
            </a:r>
          </a:p>
          <a:p>
            <a:pPr algn="l">
              <a:lnSpc>
                <a:spcPts val="4421"/>
              </a:lnSpc>
            </a:pPr>
            <a:r>
              <a:rPr lang="en-US" b="true" sz="3157">
                <a:solidFill>
                  <a:srgbClr val="FFFFFF"/>
                </a:solidFill>
                <a:latin typeface="Raleway Bold"/>
                <a:ea typeface="Raleway Bold"/>
                <a:cs typeface="Raleway Bold"/>
                <a:sym typeface="Raleway Bold"/>
              </a:rPr>
              <a:t>1 byte = 1 character</a:t>
            </a:r>
          </a:p>
        </p:txBody>
      </p:sp>
      <p:sp>
        <p:nvSpPr>
          <p:cNvPr name="TextBox 13" id="13"/>
          <p:cNvSpPr txBox="true"/>
          <p:nvPr/>
        </p:nvSpPr>
        <p:spPr>
          <a:xfrm rot="0">
            <a:off x="4452383" y="6749038"/>
            <a:ext cx="9383235" cy="1048817"/>
          </a:xfrm>
          <a:prstGeom prst="rect">
            <a:avLst/>
          </a:prstGeom>
        </p:spPr>
        <p:txBody>
          <a:bodyPr anchor="t" rtlCol="false" tIns="0" lIns="0" bIns="0" rIns="0">
            <a:spAutoFit/>
          </a:bodyPr>
          <a:lstStyle/>
          <a:p>
            <a:pPr algn="l">
              <a:lnSpc>
                <a:spcPts val="4141"/>
              </a:lnSpc>
            </a:pPr>
            <a:r>
              <a:rPr lang="en-US" b="true" sz="2957">
                <a:solidFill>
                  <a:srgbClr val="FFFFFF"/>
                </a:solidFill>
                <a:latin typeface="Raleway Bold"/>
                <a:ea typeface="Raleway Bold"/>
                <a:cs typeface="Raleway Bold"/>
                <a:sym typeface="Raleway Bold"/>
              </a:rPr>
              <a:t>1 octet = 8 bits</a:t>
            </a:r>
          </a:p>
          <a:p>
            <a:pPr algn="l">
              <a:lnSpc>
                <a:spcPts val="4141"/>
              </a:lnSpc>
            </a:pPr>
            <a:r>
              <a:rPr lang="en-US" b="true" sz="2957">
                <a:solidFill>
                  <a:srgbClr val="FFFFFF"/>
                </a:solidFill>
                <a:latin typeface="Raleway Bold"/>
                <a:ea typeface="Raleway Bold"/>
                <a:cs typeface="Raleway Bold"/>
                <a:sym typeface="Raleway Bold"/>
              </a:rPr>
              <a:t>1 octet = 1 caractère = une lettre alphabétique</a:t>
            </a:r>
          </a:p>
        </p:txBody>
      </p:sp>
      <p:sp>
        <p:nvSpPr>
          <p:cNvPr name="TextBox 14" id="14"/>
          <p:cNvSpPr txBox="true"/>
          <p:nvPr/>
        </p:nvSpPr>
        <p:spPr>
          <a:xfrm rot="0">
            <a:off x="9144000" y="5807280"/>
            <a:ext cx="6613345" cy="1100887"/>
          </a:xfrm>
          <a:prstGeom prst="rect">
            <a:avLst/>
          </a:prstGeom>
        </p:spPr>
        <p:txBody>
          <a:bodyPr anchor="t" rtlCol="false" tIns="0" lIns="0" bIns="0" rIns="0">
            <a:spAutoFit/>
          </a:bodyPr>
          <a:lstStyle/>
          <a:p>
            <a:pPr algn="l">
              <a:lnSpc>
                <a:spcPts val="4421"/>
              </a:lnSpc>
            </a:pPr>
            <a:r>
              <a:rPr lang="en-US" b="true" sz="3157">
                <a:solidFill>
                  <a:srgbClr val="FFDE59"/>
                </a:solidFill>
                <a:latin typeface="Raleway Bold"/>
                <a:ea typeface="Raleway Bold"/>
                <a:cs typeface="Raleway Bold"/>
                <a:sym typeface="Raleway Bold"/>
              </a:rPr>
              <a:t>Byte</a:t>
            </a:r>
            <a:r>
              <a:rPr lang="en-US" b="true" sz="3157">
                <a:solidFill>
                  <a:srgbClr val="FFFFFF"/>
                </a:solidFill>
                <a:latin typeface="Raleway Bold"/>
                <a:ea typeface="Raleway Bold"/>
                <a:cs typeface="Raleway Bold"/>
                <a:sym typeface="Raleway Bold"/>
              </a:rPr>
              <a:t> : </a:t>
            </a:r>
            <a:r>
              <a:rPr lang="en-US" b="true" sz="3157">
                <a:solidFill>
                  <a:srgbClr val="FF5757"/>
                </a:solidFill>
                <a:latin typeface="Raleway Bold"/>
                <a:ea typeface="Raleway Bold"/>
                <a:cs typeface="Raleway Bold"/>
                <a:sym typeface="Raleway Bold"/>
              </a:rPr>
              <a:t>En Anglais</a:t>
            </a:r>
          </a:p>
          <a:p>
            <a:pPr algn="l">
              <a:lnSpc>
                <a:spcPts val="4421"/>
              </a:lnSpc>
            </a:pPr>
            <a:r>
              <a:rPr lang="en-US" b="true" sz="3157">
                <a:solidFill>
                  <a:srgbClr val="FFDE59"/>
                </a:solidFill>
                <a:latin typeface="Raleway Bold"/>
                <a:ea typeface="Raleway Bold"/>
                <a:cs typeface="Raleway Bold"/>
                <a:sym typeface="Raleway Bold"/>
              </a:rPr>
              <a:t>Octet </a:t>
            </a:r>
            <a:r>
              <a:rPr lang="en-US" b="true" sz="3157">
                <a:solidFill>
                  <a:srgbClr val="FFFFFF"/>
                </a:solidFill>
                <a:latin typeface="Raleway Bold"/>
                <a:ea typeface="Raleway Bold"/>
                <a:cs typeface="Raleway Bold"/>
                <a:sym typeface="Raleway Bold"/>
              </a:rPr>
              <a:t>: </a:t>
            </a:r>
            <a:r>
              <a:rPr lang="en-US" b="true" sz="3157">
                <a:solidFill>
                  <a:srgbClr val="FF5757"/>
                </a:solidFill>
                <a:latin typeface="Raleway Bold"/>
                <a:ea typeface="Raleway Bold"/>
                <a:cs typeface="Raleway Bold"/>
                <a:sym typeface="Raleway Bold"/>
              </a:rPr>
              <a:t>En Francais</a:t>
            </a:r>
          </a:p>
        </p:txBody>
      </p:sp>
      <p:sp>
        <p:nvSpPr>
          <p:cNvPr name="TextBox 15" id="15"/>
          <p:cNvSpPr txBox="true"/>
          <p:nvPr/>
        </p:nvSpPr>
        <p:spPr>
          <a:xfrm rot="0">
            <a:off x="382776" y="8209483"/>
            <a:ext cx="9383235" cy="1048817"/>
          </a:xfrm>
          <a:prstGeom prst="rect">
            <a:avLst/>
          </a:prstGeom>
        </p:spPr>
        <p:txBody>
          <a:bodyPr anchor="t" rtlCol="false" tIns="0" lIns="0" bIns="0" rIns="0">
            <a:spAutoFit/>
          </a:bodyPr>
          <a:lstStyle/>
          <a:p>
            <a:pPr algn="l">
              <a:lnSpc>
                <a:spcPts val="4141"/>
              </a:lnSpc>
            </a:pPr>
            <a:r>
              <a:rPr lang="en-US" sz="2957" b="true">
                <a:solidFill>
                  <a:srgbClr val="FFFFFF"/>
                </a:solidFill>
                <a:latin typeface="Raleway Bold"/>
                <a:ea typeface="Raleway Bold"/>
                <a:cs typeface="Raleway Bold"/>
                <a:sym typeface="Raleway Bold"/>
              </a:rPr>
              <a:t>Bonjour = 7 caractères</a:t>
            </a:r>
          </a:p>
          <a:p>
            <a:pPr algn="l">
              <a:lnSpc>
                <a:spcPts val="4141"/>
              </a:lnSpc>
            </a:pPr>
            <a:r>
              <a:rPr lang="en-US" b="true" sz="2957">
                <a:solidFill>
                  <a:srgbClr val="FFFFFF"/>
                </a:solidFill>
                <a:latin typeface="Raleway Bold"/>
                <a:ea typeface="Raleway Bold"/>
                <a:cs typeface="Raleway Bold"/>
                <a:sym typeface="Raleway Bold"/>
              </a:rPr>
              <a:t>7 x 8 bits = 56 bits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58852" y="1461150"/>
            <a:ext cx="17402831" cy="7963333"/>
          </a:xfrm>
          <a:prstGeom prst="rect">
            <a:avLst/>
          </a:prstGeom>
        </p:spPr>
        <p:txBody>
          <a:bodyPr anchor="t" rtlCol="false" tIns="0" lIns="0" bIns="0" rIns="0">
            <a:spAutoFit/>
          </a:bodyPr>
          <a:lstStyle/>
          <a:p>
            <a:pPr algn="l">
              <a:lnSpc>
                <a:spcPts val="4701"/>
              </a:lnSpc>
            </a:pPr>
          </a:p>
          <a:p>
            <a:pPr algn="l">
              <a:lnSpc>
                <a:spcPts val="4701"/>
              </a:lnSpc>
            </a:pPr>
            <a:r>
              <a:rPr lang="en-US" sz="3357" b="true">
                <a:solidFill>
                  <a:srgbClr val="FFFFFF"/>
                </a:solidFill>
                <a:latin typeface="Raleway Bold"/>
                <a:ea typeface="Raleway Bold"/>
                <a:cs typeface="Raleway Bold"/>
                <a:sym typeface="Raleway Bold"/>
              </a:rPr>
              <a:t>      </a:t>
            </a:r>
          </a:p>
          <a:p>
            <a:pPr algn="l">
              <a:lnSpc>
                <a:spcPts val="4701"/>
              </a:lnSpc>
            </a:pPr>
            <a:r>
              <a:rPr lang="en-US" sz="3357" b="true">
                <a:solidFill>
                  <a:srgbClr val="FFFFFF"/>
                </a:solidFill>
                <a:latin typeface="Raleway Bold"/>
                <a:ea typeface="Raleway Bold"/>
                <a:cs typeface="Raleway Bold"/>
                <a:sym typeface="Raleway Bold"/>
              </a:rPr>
              <a:t>Composants de base des systèmes numériques :</a:t>
            </a:r>
          </a:p>
          <a:p>
            <a:pPr algn="l">
              <a:lnSpc>
                <a:spcPts val="4701"/>
              </a:lnSpc>
            </a:pPr>
          </a:p>
          <a:p>
            <a:pPr algn="l">
              <a:lnSpc>
                <a:spcPts val="4701"/>
              </a:lnSpc>
            </a:pPr>
            <a:r>
              <a:rPr lang="en-US" sz="3357" b="true">
                <a:solidFill>
                  <a:srgbClr val="FFFFFF"/>
                </a:solidFill>
                <a:latin typeface="Raleway Bold"/>
                <a:ea typeface="Raleway Bold"/>
                <a:cs typeface="Raleway Bold"/>
                <a:sym typeface="Raleway Bold"/>
              </a:rPr>
              <a:t>Les systèmes numériques, aussi complexes soient-ils, peuvent être décomposés en quatre composants de base :</a:t>
            </a:r>
          </a:p>
          <a:p>
            <a:pPr algn="just" marL="681806" indent="-340903" lvl="1">
              <a:lnSpc>
                <a:spcPts val="4894"/>
              </a:lnSpc>
              <a:buAutoNum type="arabicPeriod" startAt="1"/>
            </a:pPr>
            <a:r>
              <a:rPr lang="en-US" b="true" sz="3157">
                <a:solidFill>
                  <a:srgbClr val="FFDE59"/>
                </a:solidFill>
                <a:latin typeface="Raleway Bold"/>
                <a:ea typeface="Raleway Bold"/>
                <a:cs typeface="Raleway Bold"/>
                <a:sym typeface="Raleway Bold"/>
              </a:rPr>
              <a:t>Entrée </a:t>
            </a:r>
            <a:r>
              <a:rPr lang="en-US" b="true" sz="3157">
                <a:solidFill>
                  <a:srgbClr val="FFFFFF"/>
                </a:solidFill>
                <a:latin typeface="Raleway Bold"/>
                <a:ea typeface="Raleway Bold"/>
                <a:cs typeface="Raleway Bold"/>
                <a:sym typeface="Raleway Bold"/>
              </a:rPr>
              <a:t>[</a:t>
            </a:r>
            <a:r>
              <a:rPr lang="en-US" b="true" sz="3157">
                <a:solidFill>
                  <a:srgbClr val="FF5757"/>
                </a:solidFill>
                <a:latin typeface="Raleway Bold"/>
                <a:ea typeface="Raleway Bold"/>
                <a:cs typeface="Raleway Bold"/>
                <a:sym typeface="Raleway Bold"/>
              </a:rPr>
              <a:t>Input</a:t>
            </a:r>
            <a:r>
              <a:rPr lang="en-US" b="true" sz="3157">
                <a:solidFill>
                  <a:srgbClr val="FFFFFF"/>
                </a:solidFill>
                <a:latin typeface="Raleway Bold"/>
                <a:ea typeface="Raleway Bold"/>
                <a:cs typeface="Raleway Bold"/>
                <a:sym typeface="Raleway Bold"/>
              </a:rPr>
              <a:t>]</a:t>
            </a:r>
            <a:r>
              <a:rPr lang="en-US" b="true" sz="3157">
                <a:solidFill>
                  <a:srgbClr val="FFDE59"/>
                </a:solidFill>
                <a:latin typeface="Raleway Bold"/>
                <a:ea typeface="Raleway Bold"/>
                <a:cs typeface="Raleway Bold"/>
                <a:sym typeface="Raleway Bold"/>
              </a:rPr>
              <a:t> </a:t>
            </a:r>
            <a:r>
              <a:rPr lang="en-US" b="true" sz="3157">
                <a:solidFill>
                  <a:srgbClr val="FFFFFF"/>
                </a:solidFill>
                <a:latin typeface="Raleway Bold"/>
                <a:ea typeface="Raleway Bold"/>
                <a:cs typeface="Raleway Bold"/>
                <a:sym typeface="Raleway Bold"/>
              </a:rPr>
              <a:t>: c'est la manière dont les informations sont introduites dans le système. </a:t>
            </a:r>
          </a:p>
          <a:p>
            <a:pPr algn="just" marL="724985" indent="-362493" lvl="1">
              <a:lnSpc>
                <a:spcPts val="5204"/>
              </a:lnSpc>
              <a:buAutoNum type="arabicPeriod" startAt="1"/>
            </a:pPr>
            <a:r>
              <a:rPr lang="en-US" b="true" sz="3357">
                <a:solidFill>
                  <a:srgbClr val="FFDE59"/>
                </a:solidFill>
                <a:latin typeface="Raleway Bold"/>
                <a:ea typeface="Raleway Bold"/>
                <a:cs typeface="Raleway Bold"/>
                <a:sym typeface="Raleway Bold"/>
              </a:rPr>
              <a:t>Traitement</a:t>
            </a:r>
            <a:r>
              <a:rPr lang="en-US" b="true" sz="3357">
                <a:solidFill>
                  <a:srgbClr val="FFFFFF"/>
                </a:solidFill>
                <a:latin typeface="Raleway Bold"/>
                <a:ea typeface="Raleway Bold"/>
                <a:cs typeface="Raleway Bold"/>
                <a:sym typeface="Raleway Bold"/>
              </a:rPr>
              <a:t> [</a:t>
            </a:r>
            <a:r>
              <a:rPr lang="en-US" b="true" sz="3357">
                <a:solidFill>
                  <a:srgbClr val="FF5757"/>
                </a:solidFill>
                <a:latin typeface="Raleway Bold"/>
                <a:ea typeface="Raleway Bold"/>
                <a:cs typeface="Raleway Bold"/>
                <a:sym typeface="Raleway Bold"/>
              </a:rPr>
              <a:t>Process</a:t>
            </a:r>
            <a:r>
              <a:rPr lang="en-US" b="true" sz="3357">
                <a:solidFill>
                  <a:srgbClr val="FFFFFF"/>
                </a:solidFill>
                <a:latin typeface="Raleway Bold"/>
                <a:ea typeface="Raleway Bold"/>
                <a:cs typeface="Raleway Bold"/>
                <a:sym typeface="Raleway Bold"/>
              </a:rPr>
              <a:t>]: c'est le cœur du système, là où la magie opère. </a:t>
            </a:r>
          </a:p>
          <a:p>
            <a:pPr algn="just" marL="724985" indent="-362493" lvl="1">
              <a:lnSpc>
                <a:spcPts val="5204"/>
              </a:lnSpc>
              <a:buAutoNum type="arabicPeriod" startAt="1"/>
            </a:pPr>
            <a:r>
              <a:rPr lang="en-US" b="true" sz="3357">
                <a:solidFill>
                  <a:srgbClr val="FFDE59"/>
                </a:solidFill>
                <a:latin typeface="Raleway Bold"/>
                <a:ea typeface="Raleway Bold"/>
                <a:cs typeface="Raleway Bold"/>
                <a:sym typeface="Raleway Bold"/>
              </a:rPr>
              <a:t>Sortie</a:t>
            </a:r>
            <a:r>
              <a:rPr lang="en-US" b="true" sz="3357">
                <a:solidFill>
                  <a:srgbClr val="FFFFFF"/>
                </a:solidFill>
                <a:latin typeface="Raleway Bold"/>
                <a:ea typeface="Raleway Bold"/>
                <a:cs typeface="Raleway Bold"/>
                <a:sym typeface="Raleway Bold"/>
              </a:rPr>
              <a:t> [</a:t>
            </a:r>
            <a:r>
              <a:rPr lang="en-US" b="true" sz="3357">
                <a:solidFill>
                  <a:srgbClr val="FF5757"/>
                </a:solidFill>
                <a:latin typeface="Raleway Bold"/>
                <a:ea typeface="Raleway Bold"/>
                <a:cs typeface="Raleway Bold"/>
                <a:sym typeface="Raleway Bold"/>
              </a:rPr>
              <a:t>Output</a:t>
            </a:r>
            <a:r>
              <a:rPr lang="en-US" b="true" sz="3357">
                <a:solidFill>
                  <a:srgbClr val="FFFFFF"/>
                </a:solidFill>
                <a:latin typeface="Raleway Bold"/>
                <a:ea typeface="Raleway Bold"/>
                <a:cs typeface="Raleway Bold"/>
                <a:sym typeface="Raleway Bold"/>
              </a:rPr>
              <a:t>]: c'est le résultat du traitement du système. </a:t>
            </a:r>
          </a:p>
          <a:p>
            <a:pPr algn="l" marL="681806" indent="-340903" lvl="1">
              <a:lnSpc>
                <a:spcPts val="4894"/>
              </a:lnSpc>
              <a:buAutoNum type="arabicPeriod" startAt="1"/>
            </a:pPr>
            <a:r>
              <a:rPr lang="en-US" b="true" sz="3157">
                <a:solidFill>
                  <a:srgbClr val="FFDE59"/>
                </a:solidFill>
                <a:latin typeface="Raleway Bold"/>
                <a:ea typeface="Raleway Bold"/>
                <a:cs typeface="Raleway Bold"/>
                <a:sym typeface="Raleway Bold"/>
              </a:rPr>
              <a:t>Stockage</a:t>
            </a:r>
            <a:r>
              <a:rPr lang="en-US" b="true" sz="3157">
                <a:solidFill>
                  <a:srgbClr val="FFFFFF"/>
                </a:solidFill>
                <a:latin typeface="Raleway Bold"/>
                <a:ea typeface="Raleway Bold"/>
                <a:cs typeface="Raleway Bold"/>
                <a:sym typeface="Raleway Bold"/>
              </a:rPr>
              <a:t> [</a:t>
            </a:r>
            <a:r>
              <a:rPr lang="en-US" b="true" sz="3157">
                <a:solidFill>
                  <a:srgbClr val="FF5757"/>
                </a:solidFill>
                <a:latin typeface="Raleway Bold"/>
                <a:ea typeface="Raleway Bold"/>
                <a:cs typeface="Raleway Bold"/>
                <a:sym typeface="Raleway Bold"/>
              </a:rPr>
              <a:t>Storage</a:t>
            </a:r>
            <a:r>
              <a:rPr lang="en-US" b="true" sz="3157">
                <a:solidFill>
                  <a:srgbClr val="FFFFFF"/>
                </a:solidFill>
                <a:latin typeface="Raleway Bold"/>
                <a:ea typeface="Raleway Bold"/>
                <a:cs typeface="Raleway Bold"/>
                <a:sym typeface="Raleway Bold"/>
              </a:rPr>
              <a:t>]: c'est l'endroit où les données sont conservées, temporairement ou définitivement.</a:t>
            </a:r>
          </a:p>
          <a:p>
            <a:pPr algn="just">
              <a:lnSpc>
                <a:spcPts val="5204"/>
              </a:lnSpc>
            </a:pPr>
          </a:p>
          <a:p>
            <a:pPr algn="l">
              <a:lnSpc>
                <a:spcPts val="4701"/>
              </a:lnSpc>
            </a:pPr>
          </a:p>
        </p:txBody>
      </p:sp>
      <p:sp>
        <p:nvSpPr>
          <p:cNvPr name="Freeform 3" id="3"/>
          <p:cNvSpPr/>
          <p:nvPr/>
        </p:nvSpPr>
        <p:spPr>
          <a:xfrm flipH="false" flipV="false" rot="0">
            <a:off x="9599191" y="95673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5" id="5"/>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6" id="6"/>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58852" y="1711240"/>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3. CONCEPTS</a:t>
            </a:r>
            <a:r>
              <a:rPr lang="en-US" b="true" sz="3430">
                <a:solidFill>
                  <a:srgbClr val="FFDE59"/>
                </a:solidFill>
                <a:latin typeface="TT Lakes Neue Bold"/>
                <a:ea typeface="TT Lakes Neue Bold"/>
                <a:cs typeface="TT Lakes Neue Bold"/>
                <a:sym typeface="TT Lakes Neue Bold"/>
              </a:rPr>
              <a:t> CLÉS</a:t>
            </a:r>
          </a:p>
        </p:txBody>
      </p:sp>
      <p:sp>
        <p:nvSpPr>
          <p:cNvPr name="TextBox 8" id="8"/>
          <p:cNvSpPr txBox="true"/>
          <p:nvPr/>
        </p:nvSpPr>
        <p:spPr>
          <a:xfrm rot="0">
            <a:off x="10116957" y="96307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9" id="9"/>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0" id="10"/>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Freeform 11" id="11"/>
          <p:cNvSpPr/>
          <p:nvPr/>
        </p:nvSpPr>
        <p:spPr>
          <a:xfrm flipH="false" flipV="false" rot="0">
            <a:off x="14933156" y="8888107"/>
            <a:ext cx="3223503" cy="1207551"/>
          </a:xfrm>
          <a:custGeom>
            <a:avLst/>
            <a:gdLst/>
            <a:ahLst/>
            <a:cxnLst/>
            <a:rect r="r" b="b" t="t" l="l"/>
            <a:pathLst>
              <a:path h="1207551" w="3223503">
                <a:moveTo>
                  <a:pt x="0" y="0"/>
                </a:moveTo>
                <a:lnTo>
                  <a:pt x="3223503" y="0"/>
                </a:lnTo>
                <a:lnTo>
                  <a:pt x="3223503" y="1207550"/>
                </a:lnTo>
                <a:lnTo>
                  <a:pt x="0" y="1207550"/>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22001" y="2715212"/>
            <a:ext cx="16156948" cy="6732445"/>
          </a:xfrm>
          <a:custGeom>
            <a:avLst/>
            <a:gdLst/>
            <a:ahLst/>
            <a:cxnLst/>
            <a:rect r="r" b="b" t="t" l="l"/>
            <a:pathLst>
              <a:path h="6732445" w="16156948">
                <a:moveTo>
                  <a:pt x="0" y="0"/>
                </a:moveTo>
                <a:lnTo>
                  <a:pt x="16156948" y="0"/>
                </a:lnTo>
                <a:lnTo>
                  <a:pt x="16156948" y="6732445"/>
                </a:lnTo>
                <a:lnTo>
                  <a:pt x="0" y="6732445"/>
                </a:lnTo>
                <a:lnTo>
                  <a:pt x="0" y="0"/>
                </a:lnTo>
                <a:close/>
              </a:path>
            </a:pathLst>
          </a:custGeom>
          <a:blipFill>
            <a:blip r:embed="rId9"/>
            <a:stretch>
              <a:fillRect l="0" t="-36693" r="0" b="0"/>
            </a:stretch>
          </a:blipFill>
        </p:spPr>
      </p:sp>
      <p:sp>
        <p:nvSpPr>
          <p:cNvPr name="TextBox 7" id="7"/>
          <p:cNvSpPr txBox="true"/>
          <p:nvPr/>
        </p:nvSpPr>
        <p:spPr>
          <a:xfrm rot="0">
            <a:off x="358852" y="1711240"/>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3. CONCEPTS</a:t>
            </a:r>
            <a:r>
              <a:rPr lang="en-US" b="true" sz="3430">
                <a:solidFill>
                  <a:srgbClr val="FFDE59"/>
                </a:solidFill>
                <a:latin typeface="TT Lakes Neue Bold"/>
                <a:ea typeface="TT Lakes Neue Bold"/>
                <a:cs typeface="TT Lakes Neue Bold"/>
                <a:sym typeface="TT Lakes Neue Bold"/>
              </a:rPr>
              <a:t> CLÉS</a:t>
            </a:r>
          </a:p>
        </p:txBody>
      </p:sp>
      <p:sp>
        <p:nvSpPr>
          <p:cNvPr name="TextBox 8" id="8"/>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9" id="9"/>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0" id="10"/>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97893" y="7725687"/>
            <a:ext cx="8837124" cy="2435128"/>
          </a:xfrm>
          <a:custGeom>
            <a:avLst/>
            <a:gdLst/>
            <a:ahLst/>
            <a:cxnLst/>
            <a:rect r="r" b="b" t="t" l="l"/>
            <a:pathLst>
              <a:path h="2435128" w="8837124">
                <a:moveTo>
                  <a:pt x="0" y="0"/>
                </a:moveTo>
                <a:lnTo>
                  <a:pt x="8837124" y="0"/>
                </a:lnTo>
                <a:lnTo>
                  <a:pt x="8837124" y="2435128"/>
                </a:lnTo>
                <a:lnTo>
                  <a:pt x="0" y="2435128"/>
                </a:lnTo>
                <a:lnTo>
                  <a:pt x="0" y="0"/>
                </a:lnTo>
                <a:close/>
              </a:path>
            </a:pathLst>
          </a:custGeom>
          <a:blipFill>
            <a:blip r:embed="rId2"/>
            <a:stretch>
              <a:fillRect l="0" t="-11841" r="0" b="-11841"/>
            </a:stretch>
          </a:blipFill>
        </p:spPr>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736684" y="2840130"/>
            <a:ext cx="10300692" cy="3669201"/>
          </a:xfrm>
          <a:custGeom>
            <a:avLst/>
            <a:gdLst/>
            <a:ahLst/>
            <a:cxnLst/>
            <a:rect r="r" b="b" t="t" l="l"/>
            <a:pathLst>
              <a:path h="3669201" w="10300692">
                <a:moveTo>
                  <a:pt x="0" y="0"/>
                </a:moveTo>
                <a:lnTo>
                  <a:pt x="10300692" y="0"/>
                </a:lnTo>
                <a:lnTo>
                  <a:pt x="10300692" y="3669201"/>
                </a:lnTo>
                <a:lnTo>
                  <a:pt x="0" y="3669201"/>
                </a:lnTo>
                <a:lnTo>
                  <a:pt x="0" y="0"/>
                </a:lnTo>
                <a:close/>
              </a:path>
            </a:pathLst>
          </a:custGeom>
          <a:blipFill>
            <a:blip r:embed="rId7"/>
            <a:stretch>
              <a:fillRect l="0" t="0" r="0" b="0"/>
            </a:stretch>
          </a:blipFill>
        </p:spPr>
      </p:sp>
      <p:sp>
        <p:nvSpPr>
          <p:cNvPr name="Freeform 7" id="7"/>
          <p:cNvSpPr/>
          <p:nvPr/>
        </p:nvSpPr>
        <p:spPr>
          <a:xfrm flipH="false" flipV="false" rot="0">
            <a:off x="297893" y="2744880"/>
            <a:ext cx="6871250" cy="4266463"/>
          </a:xfrm>
          <a:custGeom>
            <a:avLst/>
            <a:gdLst/>
            <a:ahLst/>
            <a:cxnLst/>
            <a:rect r="r" b="b" t="t" l="l"/>
            <a:pathLst>
              <a:path h="4266463" w="6871250">
                <a:moveTo>
                  <a:pt x="0" y="0"/>
                </a:moveTo>
                <a:lnTo>
                  <a:pt x="6871251" y="0"/>
                </a:lnTo>
                <a:lnTo>
                  <a:pt x="6871251" y="4266463"/>
                </a:lnTo>
                <a:lnTo>
                  <a:pt x="0" y="4266463"/>
                </a:lnTo>
                <a:lnTo>
                  <a:pt x="0" y="0"/>
                </a:lnTo>
                <a:close/>
              </a:path>
            </a:pathLst>
          </a:custGeom>
          <a:blipFill>
            <a:blip r:embed="rId8"/>
            <a:stretch>
              <a:fillRect l="0" t="0" r="0" b="0"/>
            </a:stretch>
          </a:blipFill>
        </p:spPr>
      </p:sp>
      <p:sp>
        <p:nvSpPr>
          <p:cNvPr name="Freeform 8" id="8"/>
          <p:cNvSpPr/>
          <p:nvPr/>
        </p:nvSpPr>
        <p:spPr>
          <a:xfrm flipH="false" flipV="false" rot="0">
            <a:off x="9429606" y="6720472"/>
            <a:ext cx="8585471" cy="3290240"/>
          </a:xfrm>
          <a:custGeom>
            <a:avLst/>
            <a:gdLst/>
            <a:ahLst/>
            <a:cxnLst/>
            <a:rect r="r" b="b" t="t" l="l"/>
            <a:pathLst>
              <a:path h="3290240" w="8585471">
                <a:moveTo>
                  <a:pt x="0" y="0"/>
                </a:moveTo>
                <a:lnTo>
                  <a:pt x="8585471" y="0"/>
                </a:lnTo>
                <a:lnTo>
                  <a:pt x="8585471" y="3290240"/>
                </a:lnTo>
                <a:lnTo>
                  <a:pt x="0" y="3290240"/>
                </a:lnTo>
                <a:lnTo>
                  <a:pt x="0" y="0"/>
                </a:lnTo>
                <a:close/>
              </a:path>
            </a:pathLst>
          </a:custGeom>
          <a:blipFill>
            <a:blip r:embed="rId9"/>
            <a:stretch>
              <a:fillRect l="0" t="0" r="0" b="0"/>
            </a:stretch>
          </a:blipFill>
        </p:spPr>
      </p:sp>
      <p:sp>
        <p:nvSpPr>
          <p:cNvPr name="TextBox 9" id="9"/>
          <p:cNvSpPr txBox="true"/>
          <p:nvPr/>
        </p:nvSpPr>
        <p:spPr>
          <a:xfrm rot="0">
            <a:off x="5677548" y="2052821"/>
            <a:ext cx="11402254" cy="425360"/>
          </a:xfrm>
          <a:prstGeom prst="rect">
            <a:avLst/>
          </a:prstGeom>
        </p:spPr>
        <p:txBody>
          <a:bodyPr anchor="t" rtlCol="false" tIns="0" lIns="0" bIns="0" rIns="0">
            <a:spAutoFit/>
          </a:bodyPr>
          <a:lstStyle/>
          <a:p>
            <a:pPr algn="l">
              <a:lnSpc>
                <a:spcPts val="3212"/>
              </a:lnSpc>
              <a:spcBef>
                <a:spcPct val="0"/>
              </a:spcBef>
            </a:pPr>
            <a:r>
              <a:rPr lang="en-US" b="true" sz="3030">
                <a:solidFill>
                  <a:srgbClr val="FFFFFF"/>
                </a:solidFill>
                <a:latin typeface="TT Lakes Neue Bold"/>
                <a:ea typeface="TT Lakes Neue Bold"/>
                <a:cs typeface="TT Lakes Neue Bold"/>
                <a:sym typeface="TT Lakes Neue Bold"/>
              </a:rPr>
              <a:t>LA CARBURANT DE LA TRANSFORMATION NUMERIQUE</a:t>
            </a:r>
          </a:p>
        </p:txBody>
      </p:sp>
      <p:sp>
        <p:nvSpPr>
          <p:cNvPr name="TextBox 10" id="10"/>
          <p:cNvSpPr txBox="true"/>
          <p:nvPr/>
        </p:nvSpPr>
        <p:spPr>
          <a:xfrm rot="0">
            <a:off x="-457157" y="7221180"/>
            <a:ext cx="10347224" cy="1144412"/>
          </a:xfrm>
          <a:prstGeom prst="rect">
            <a:avLst/>
          </a:prstGeom>
        </p:spPr>
        <p:txBody>
          <a:bodyPr anchor="t" rtlCol="false" tIns="0" lIns="0" bIns="0" rIns="0">
            <a:spAutoFit/>
          </a:bodyPr>
          <a:lstStyle/>
          <a:p>
            <a:pPr algn="l" marL="1234076" indent="-411359" lvl="2">
              <a:lnSpc>
                <a:spcPts val="3029"/>
              </a:lnSpc>
              <a:buFont typeface="Arial"/>
              <a:buChar char="⚬"/>
            </a:pPr>
            <a:r>
              <a:rPr lang="en-US" b="true" sz="2857">
                <a:solidFill>
                  <a:srgbClr val="FFFFFF"/>
                </a:solidFill>
                <a:latin typeface="Raleway Bold"/>
                <a:ea typeface="Raleway Bold"/>
                <a:cs typeface="Raleway Bold"/>
                <a:sym typeface="Raleway Bold"/>
              </a:rPr>
              <a:t>Accès à Internet à haut débit</a:t>
            </a:r>
          </a:p>
          <a:p>
            <a:pPr algn="l">
              <a:lnSpc>
                <a:spcPts val="3029"/>
              </a:lnSpc>
            </a:pPr>
          </a:p>
          <a:p>
            <a:pPr algn="l">
              <a:lnSpc>
                <a:spcPts val="2817"/>
              </a:lnSpc>
              <a:spcBef>
                <a:spcPct val="0"/>
              </a:spcBef>
            </a:pPr>
          </a:p>
        </p:txBody>
      </p:sp>
      <p:sp>
        <p:nvSpPr>
          <p:cNvPr name="TextBox 11" id="11"/>
          <p:cNvSpPr txBox="true"/>
          <p:nvPr/>
        </p:nvSpPr>
        <p:spPr>
          <a:xfrm rot="0">
            <a:off x="358852" y="1711240"/>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3. CONCEPTS</a:t>
            </a:r>
            <a:r>
              <a:rPr lang="en-US" b="true" sz="3430">
                <a:solidFill>
                  <a:srgbClr val="FFDE59"/>
                </a:solidFill>
                <a:latin typeface="TT Lakes Neue Bold"/>
                <a:ea typeface="TT Lakes Neue Bold"/>
                <a:cs typeface="TT Lakes Neue Bold"/>
                <a:sym typeface="TT Lakes Neue Bold"/>
              </a:rPr>
              <a:t> CLÉS</a:t>
            </a:r>
          </a:p>
        </p:txBody>
      </p:sp>
      <p:sp>
        <p:nvSpPr>
          <p:cNvPr name="TextBox 12" id="12"/>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3" id="13"/>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10682" y="1511800"/>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24949" y="4281640"/>
            <a:ext cx="17378908" cy="5586528"/>
          </a:xfrm>
          <a:prstGeom prst="rect">
            <a:avLst/>
          </a:prstGeom>
        </p:spPr>
        <p:txBody>
          <a:bodyPr anchor="t" rtlCol="false" tIns="0" lIns="0" bIns="0" rIns="0">
            <a:spAutoFit/>
          </a:bodyPr>
          <a:lstStyle/>
          <a:p>
            <a:pPr algn="just">
              <a:lnSpc>
                <a:spcPts val="5681"/>
              </a:lnSpc>
            </a:pPr>
            <a:r>
              <a:rPr lang="en-US" b="true" sz="4057">
                <a:solidFill>
                  <a:srgbClr val="FFDE59"/>
                </a:solidFill>
                <a:latin typeface="Raleway Bold"/>
                <a:ea typeface="Raleway Bold"/>
                <a:cs typeface="Raleway Bold"/>
                <a:sym typeface="Raleway Bold"/>
              </a:rPr>
              <a:t>Information et médias numériques</a:t>
            </a:r>
          </a:p>
          <a:p>
            <a:pPr algn="just" marL="660217" indent="-330108" lvl="1">
              <a:lnSpc>
                <a:spcPts val="4281"/>
              </a:lnSpc>
              <a:buFont typeface="Arial"/>
              <a:buChar char="•"/>
            </a:pPr>
            <a:r>
              <a:rPr lang="en-US" b="true" sz="3057">
                <a:solidFill>
                  <a:srgbClr val="FFFFFF"/>
                </a:solidFill>
                <a:latin typeface="Raleway Bold"/>
                <a:ea typeface="Raleway Bold"/>
                <a:cs typeface="Raleway Bold"/>
                <a:sym typeface="Raleway Bold"/>
              </a:rPr>
              <a:t>Dans le monde des technologies numériques, l'information et les médias existent sous divers formats, chacun répondant à des finalités spécifiques et répondant à différentes formes d'expression et de communication. </a:t>
            </a:r>
          </a:p>
          <a:p>
            <a:pPr algn="just">
              <a:lnSpc>
                <a:spcPts val="4281"/>
              </a:lnSpc>
            </a:pPr>
          </a:p>
          <a:p>
            <a:pPr algn="just">
              <a:lnSpc>
                <a:spcPts val="4281"/>
              </a:lnSpc>
            </a:pPr>
            <a:r>
              <a:rPr lang="en-US" b="true" sz="3057">
                <a:solidFill>
                  <a:srgbClr val="FFFFFF"/>
                </a:solidFill>
                <a:latin typeface="Raleway Bold"/>
                <a:ea typeface="Raleway Bold"/>
                <a:cs typeface="Raleway Bold"/>
                <a:sym typeface="Raleway Bold"/>
              </a:rPr>
              <a:t>  </a:t>
            </a:r>
          </a:p>
          <a:p>
            <a:pPr algn="just">
              <a:lnSpc>
                <a:spcPts val="4281"/>
              </a:lnSpc>
            </a:pPr>
          </a:p>
          <a:p>
            <a:pPr algn="just">
              <a:lnSpc>
                <a:spcPts val="4281"/>
              </a:lnSpc>
            </a:pPr>
            <a:r>
              <a:rPr lang="en-US" b="true" sz="3057">
                <a:solidFill>
                  <a:srgbClr val="FFFFFF"/>
                </a:solidFill>
                <a:latin typeface="Raleway Bold"/>
                <a:ea typeface="Raleway Bold"/>
                <a:cs typeface="Raleway Bold"/>
                <a:sym typeface="Raleway Bold"/>
              </a:rPr>
              <a:t>Le paysage numérique regorge de </a:t>
            </a:r>
            <a:r>
              <a:rPr lang="en-US" b="true" sz="3057">
                <a:solidFill>
                  <a:srgbClr val="FFDE59"/>
                </a:solidFill>
                <a:latin typeface="Raleway Bold"/>
                <a:ea typeface="Raleway Bold"/>
                <a:cs typeface="Raleway Bold"/>
                <a:sym typeface="Raleway Bold"/>
              </a:rPr>
              <a:t>textes</a:t>
            </a:r>
            <a:r>
              <a:rPr lang="en-US" b="true" sz="3057">
                <a:solidFill>
                  <a:srgbClr val="FFFFFF"/>
                </a:solidFill>
                <a:latin typeface="Raleway Bold"/>
                <a:ea typeface="Raleway Bold"/>
                <a:cs typeface="Raleway Bold"/>
                <a:sym typeface="Raleway Bold"/>
              </a:rPr>
              <a:t>, d'</a:t>
            </a:r>
            <a:r>
              <a:rPr lang="en-US" b="true" sz="3057">
                <a:solidFill>
                  <a:srgbClr val="FFDE59"/>
                </a:solidFill>
                <a:latin typeface="Raleway Bold"/>
                <a:ea typeface="Raleway Bold"/>
                <a:cs typeface="Raleway Bold"/>
                <a:sym typeface="Raleway Bold"/>
              </a:rPr>
              <a:t>images</a:t>
            </a:r>
            <a:r>
              <a:rPr lang="en-US" b="true" sz="3057">
                <a:solidFill>
                  <a:srgbClr val="FFFFFF"/>
                </a:solidFill>
                <a:latin typeface="Raleway Bold"/>
                <a:ea typeface="Raleway Bold"/>
                <a:cs typeface="Raleway Bold"/>
                <a:sym typeface="Raleway Bold"/>
              </a:rPr>
              <a:t>, d'</a:t>
            </a:r>
            <a:r>
              <a:rPr lang="en-US" b="true" sz="3057">
                <a:solidFill>
                  <a:srgbClr val="FFDE59"/>
                </a:solidFill>
                <a:latin typeface="Raleway Bold"/>
                <a:ea typeface="Raleway Bold"/>
                <a:cs typeface="Raleway Bold"/>
                <a:sym typeface="Raleway Bold"/>
              </a:rPr>
              <a:t>audio</a:t>
            </a:r>
            <a:r>
              <a:rPr lang="en-US" b="true" sz="3057">
                <a:solidFill>
                  <a:srgbClr val="FFFFFF"/>
                </a:solidFill>
                <a:latin typeface="Raleway Bold"/>
                <a:ea typeface="Raleway Bold"/>
                <a:cs typeface="Raleway Bold"/>
                <a:sym typeface="Raleway Bold"/>
              </a:rPr>
              <a:t> et de </a:t>
            </a:r>
            <a:r>
              <a:rPr lang="en-US" b="true" sz="3057">
                <a:solidFill>
                  <a:srgbClr val="FFDE59"/>
                </a:solidFill>
                <a:latin typeface="Raleway Bold"/>
                <a:ea typeface="Raleway Bold"/>
                <a:cs typeface="Raleway Bold"/>
                <a:sym typeface="Raleway Bold"/>
              </a:rPr>
              <a:t>vidéo</a:t>
            </a:r>
            <a:r>
              <a:rPr lang="en-US" b="true" sz="3057">
                <a:solidFill>
                  <a:srgbClr val="FFFFFF"/>
                </a:solidFill>
                <a:latin typeface="Raleway Bold"/>
                <a:ea typeface="Raleway Bold"/>
                <a:cs typeface="Raleway Bold"/>
                <a:sym typeface="Raleway Bold"/>
              </a:rPr>
              <a:t>, tous codés de manière à permettre un stockage, une manipulation et une transmission efficaces à travers le monde.</a:t>
            </a: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223665" y="6307360"/>
            <a:ext cx="6715995" cy="1932099"/>
          </a:xfrm>
          <a:custGeom>
            <a:avLst/>
            <a:gdLst/>
            <a:ahLst/>
            <a:cxnLst/>
            <a:rect r="r" b="b" t="t" l="l"/>
            <a:pathLst>
              <a:path h="1932099" w="6715995">
                <a:moveTo>
                  <a:pt x="0" y="0"/>
                </a:moveTo>
                <a:lnTo>
                  <a:pt x="6715995" y="0"/>
                </a:lnTo>
                <a:lnTo>
                  <a:pt x="6715995" y="1932100"/>
                </a:lnTo>
                <a:lnTo>
                  <a:pt x="0" y="1932100"/>
                </a:lnTo>
                <a:lnTo>
                  <a:pt x="0" y="0"/>
                </a:lnTo>
                <a:close/>
              </a:path>
            </a:pathLst>
          </a:custGeom>
          <a:blipFill>
            <a:blip r:embed="rId11"/>
            <a:stretch>
              <a:fillRect l="0" t="0" r="0" b="-50766"/>
            </a:stretch>
          </a:blipFill>
        </p:spPr>
      </p:sp>
      <p:sp>
        <p:nvSpPr>
          <p:cNvPr name="TextBox 9" id="9"/>
          <p:cNvSpPr txBox="true"/>
          <p:nvPr/>
        </p:nvSpPr>
        <p:spPr>
          <a:xfrm rot="0">
            <a:off x="1339581" y="2554278"/>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10" id="10"/>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1" id="11"/>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2" id="12"/>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10682" y="1511800"/>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04232" y="3847790"/>
            <a:ext cx="16134887" cy="5727498"/>
          </a:xfrm>
          <a:prstGeom prst="rect">
            <a:avLst/>
          </a:prstGeom>
        </p:spPr>
        <p:txBody>
          <a:bodyPr anchor="t" rtlCol="false" tIns="0" lIns="0" bIns="0" rIns="0">
            <a:spAutoFit/>
          </a:bodyPr>
          <a:lstStyle/>
          <a:p>
            <a:pPr algn="l">
              <a:lnSpc>
                <a:spcPts val="4701"/>
              </a:lnSpc>
            </a:pPr>
          </a:p>
          <a:p>
            <a:pPr algn="l">
              <a:lnSpc>
                <a:spcPts val="5681"/>
              </a:lnSpc>
            </a:pPr>
            <a:r>
              <a:rPr lang="en-US" sz="4057" b="true">
                <a:solidFill>
                  <a:srgbClr val="FFDE59"/>
                </a:solidFill>
                <a:latin typeface="Raleway Bold"/>
                <a:ea typeface="Raleway Bold"/>
                <a:cs typeface="Raleway Bold"/>
                <a:sym typeface="Raleway Bold"/>
              </a:rPr>
              <a:t>Information et médias numériques</a:t>
            </a: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Médias numériques :</a:t>
            </a:r>
          </a:p>
          <a:p>
            <a:pPr algn="l">
              <a:lnSpc>
                <a:spcPts val="4421"/>
              </a:lnSpc>
            </a:pPr>
            <a:r>
              <a:rPr lang="en-US" sz="3157" b="true">
                <a:solidFill>
                  <a:srgbClr val="FFFFFF"/>
                </a:solidFill>
                <a:latin typeface="Raleway Bold"/>
                <a:ea typeface="Raleway Bold"/>
                <a:cs typeface="Raleway Bold"/>
                <a:sym typeface="Raleway Bold"/>
              </a:rPr>
              <a:t>             – </a:t>
            </a:r>
            <a:r>
              <a:rPr lang="en-US" sz="3157" b="true">
                <a:solidFill>
                  <a:srgbClr val="FFFFFF"/>
                </a:solidFill>
                <a:latin typeface="Raleway Bold"/>
                <a:ea typeface="Raleway Bold"/>
                <a:cs typeface="Raleway Bold"/>
                <a:sym typeface="Raleway Bold"/>
              </a:rPr>
              <a:t>Réseaux sociaux (Facebook, Twitter, TikTok).</a:t>
            </a:r>
          </a:p>
          <a:p>
            <a:pPr algn="l">
              <a:lnSpc>
                <a:spcPts val="4421"/>
              </a:lnSpc>
            </a:pPr>
            <a:r>
              <a:rPr lang="en-US" sz="3157" b="true">
                <a:solidFill>
                  <a:srgbClr val="FFFFFF"/>
                </a:solidFill>
                <a:latin typeface="Raleway Bold"/>
                <a:ea typeface="Raleway Bold"/>
                <a:cs typeface="Raleway Bold"/>
                <a:sym typeface="Raleway Bold"/>
              </a:rPr>
              <a:t>             – Streaming (YouTube, Netflix, Spotify).</a:t>
            </a:r>
          </a:p>
          <a:p>
            <a:pPr algn="l">
              <a:lnSpc>
                <a:spcPts val="4421"/>
              </a:lnSpc>
            </a:pPr>
            <a:r>
              <a:rPr lang="en-US" sz="3157" b="true">
                <a:solidFill>
                  <a:srgbClr val="FFFFFF"/>
                </a:solidFill>
                <a:latin typeface="Raleway Bold"/>
                <a:ea typeface="Raleway Bold"/>
                <a:cs typeface="Raleway Bold"/>
                <a:sym typeface="Raleway Bold"/>
              </a:rPr>
              <a:t>             – Journalisme et presse en ligne.</a:t>
            </a:r>
          </a:p>
          <a:p>
            <a:pPr algn="l">
              <a:lnSpc>
                <a:spcPts val="4421"/>
              </a:lnSpc>
            </a:pP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Enjeux :</a:t>
            </a: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Fake news &amp; désinformation.</a:t>
            </a: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Liberté d’expression vs régulation.</a:t>
            </a:r>
          </a:p>
        </p:txBody>
      </p:sp>
      <p:sp>
        <p:nvSpPr>
          <p:cNvPr name="Freeform 4" id="4"/>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5" id="5"/>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6" id="6"/>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209790" y="6387096"/>
            <a:ext cx="8078210" cy="3899904"/>
          </a:xfrm>
          <a:custGeom>
            <a:avLst/>
            <a:gdLst/>
            <a:ahLst/>
            <a:cxnLst/>
            <a:rect r="r" b="b" t="t" l="l"/>
            <a:pathLst>
              <a:path h="3899904" w="8078210">
                <a:moveTo>
                  <a:pt x="0" y="0"/>
                </a:moveTo>
                <a:lnTo>
                  <a:pt x="8078210" y="0"/>
                </a:lnTo>
                <a:lnTo>
                  <a:pt x="8078210" y="3899904"/>
                </a:lnTo>
                <a:lnTo>
                  <a:pt x="0" y="3899904"/>
                </a:lnTo>
                <a:lnTo>
                  <a:pt x="0" y="0"/>
                </a:lnTo>
                <a:close/>
              </a:path>
            </a:pathLst>
          </a:custGeom>
          <a:blipFill>
            <a:blip r:embed="rId9"/>
            <a:stretch>
              <a:fillRect l="0" t="-8588" r="0" b="0"/>
            </a:stretch>
          </a:blipFill>
        </p:spPr>
      </p:sp>
      <p:sp>
        <p:nvSpPr>
          <p:cNvPr name="TextBox 8" id="8"/>
          <p:cNvSpPr txBox="true"/>
          <p:nvPr/>
        </p:nvSpPr>
        <p:spPr>
          <a:xfrm rot="0">
            <a:off x="1339581" y="2554278"/>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50240" y="2345660"/>
            <a:ext cx="17187520" cy="4070148"/>
          </a:xfrm>
          <a:prstGeom prst="rect">
            <a:avLst/>
          </a:prstGeom>
        </p:spPr>
        <p:txBody>
          <a:bodyPr anchor="t" rtlCol="false" tIns="0" lIns="0" bIns="0" rIns="0">
            <a:spAutoFit/>
          </a:bodyPr>
          <a:lstStyle/>
          <a:p>
            <a:pPr algn="l">
              <a:lnSpc>
                <a:spcPts val="4701"/>
              </a:lnSpc>
            </a:pPr>
          </a:p>
          <a:p>
            <a:pPr algn="l">
              <a:lnSpc>
                <a:spcPts val="5681"/>
              </a:lnSpc>
            </a:pPr>
            <a:r>
              <a:rPr lang="en-US" sz="4057" b="true">
                <a:solidFill>
                  <a:srgbClr val="FFDE59"/>
                </a:solidFill>
                <a:latin typeface="Raleway Bold"/>
                <a:ea typeface="Raleway Bold"/>
                <a:cs typeface="Raleway Bold"/>
                <a:sym typeface="Raleway Bold"/>
              </a:rPr>
              <a:t>Sécu</a:t>
            </a:r>
            <a:r>
              <a:rPr lang="en-US" sz="4057" b="true">
                <a:solidFill>
                  <a:srgbClr val="FFDE59"/>
                </a:solidFill>
                <a:latin typeface="Raleway Bold"/>
                <a:ea typeface="Raleway Bold"/>
                <a:cs typeface="Raleway Bold"/>
                <a:sym typeface="Raleway Bold"/>
              </a:rPr>
              <a:t>rité et éthique numériques</a:t>
            </a: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Dans le monde interconnecté d'aujourd'hui, la sécurité et l'éthique numériques jouent un rôle essentiel pour garantir un environnement en ligne sûr et respectueux. Face à ce vaste paysage numérique, il est primordial de comprendre la </a:t>
            </a:r>
            <a:r>
              <a:rPr lang="en-US" b="true" sz="3157">
                <a:solidFill>
                  <a:srgbClr val="FFDE59"/>
                </a:solidFill>
                <a:latin typeface="Raleway Bold"/>
                <a:ea typeface="Raleway Bold"/>
                <a:cs typeface="Raleway Bold"/>
                <a:sym typeface="Raleway Bold"/>
              </a:rPr>
              <a:t>cybersécurité</a:t>
            </a:r>
            <a:r>
              <a:rPr lang="en-US" b="true" sz="3157">
                <a:solidFill>
                  <a:srgbClr val="FFFFFF"/>
                </a:solidFill>
                <a:latin typeface="Raleway Bold"/>
                <a:ea typeface="Raleway Bold"/>
                <a:cs typeface="Raleway Bold"/>
                <a:sym typeface="Raleway Bold"/>
              </a:rPr>
              <a:t>, l'</a:t>
            </a:r>
            <a:r>
              <a:rPr lang="en-US" b="true" sz="3157">
                <a:solidFill>
                  <a:srgbClr val="FFDE59"/>
                </a:solidFill>
                <a:latin typeface="Raleway Bold"/>
                <a:ea typeface="Raleway Bold"/>
                <a:cs typeface="Raleway Bold"/>
                <a:sym typeface="Raleway Bold"/>
              </a:rPr>
              <a:t>étiquette numérique</a:t>
            </a:r>
            <a:r>
              <a:rPr lang="en-US" b="true" sz="3157">
                <a:solidFill>
                  <a:srgbClr val="FFFFFF"/>
                </a:solidFill>
                <a:latin typeface="Raleway Bold"/>
                <a:ea typeface="Raleway Bold"/>
                <a:cs typeface="Raleway Bold"/>
                <a:sym typeface="Raleway Bold"/>
              </a:rPr>
              <a:t> et les </a:t>
            </a:r>
            <a:r>
              <a:rPr lang="en-US" b="true" sz="3157">
                <a:solidFill>
                  <a:srgbClr val="FFDE59"/>
                </a:solidFill>
                <a:latin typeface="Raleway Bold"/>
                <a:ea typeface="Raleway Bold"/>
                <a:cs typeface="Raleway Bold"/>
                <a:sym typeface="Raleway Bold"/>
              </a:rPr>
              <a:t>principes de confidentialité</a:t>
            </a:r>
            <a:r>
              <a:rPr lang="en-US" b="true" sz="3157">
                <a:solidFill>
                  <a:srgbClr val="FFFFFF"/>
                </a:solidFill>
                <a:latin typeface="Raleway Bold"/>
                <a:ea typeface="Raleway Bold"/>
                <a:cs typeface="Raleway Bold"/>
                <a:sym typeface="Raleway Bold"/>
              </a:rPr>
              <a:t> et d'</a:t>
            </a:r>
            <a:r>
              <a:rPr lang="en-US" b="true" sz="3157">
                <a:solidFill>
                  <a:srgbClr val="FFDE59"/>
                </a:solidFill>
                <a:latin typeface="Raleway Bold"/>
                <a:ea typeface="Raleway Bold"/>
                <a:cs typeface="Raleway Bold"/>
                <a:sym typeface="Raleway Bold"/>
              </a:rPr>
              <a:t>éthique.</a:t>
            </a:r>
          </a:p>
          <a:p>
            <a:pPr algn="l">
              <a:lnSpc>
                <a:spcPts val="4421"/>
              </a:lnSpc>
            </a:pPr>
            <a:r>
              <a:rPr lang="en-US" sz="3157" b="true">
                <a:solidFill>
                  <a:srgbClr val="FFFFFF"/>
                </a:solidFill>
                <a:latin typeface="Raleway Bold"/>
                <a:ea typeface="Raleway Bold"/>
                <a:cs typeface="Raleway Bold"/>
                <a:sym typeface="Raleway Bold"/>
              </a:rPr>
              <a:t>           </a:t>
            </a:r>
          </a:p>
        </p:txBody>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302693" y="6056186"/>
            <a:ext cx="9033279" cy="3995489"/>
          </a:xfrm>
          <a:custGeom>
            <a:avLst/>
            <a:gdLst/>
            <a:ahLst/>
            <a:cxnLst/>
            <a:rect r="r" b="b" t="t" l="l"/>
            <a:pathLst>
              <a:path h="3995489" w="9033279">
                <a:moveTo>
                  <a:pt x="0" y="0"/>
                </a:moveTo>
                <a:lnTo>
                  <a:pt x="9033278" y="0"/>
                </a:lnTo>
                <a:lnTo>
                  <a:pt x="9033278" y="3995489"/>
                </a:lnTo>
                <a:lnTo>
                  <a:pt x="0" y="3995489"/>
                </a:lnTo>
                <a:lnTo>
                  <a:pt x="0" y="0"/>
                </a:lnTo>
                <a:close/>
              </a:path>
            </a:pathLst>
          </a:custGeom>
          <a:blipFill>
            <a:blip r:embed="rId7"/>
            <a:stretch>
              <a:fillRect l="0" t="0" r="0" b="0"/>
            </a:stretch>
          </a:blipFill>
        </p:spPr>
      </p:sp>
      <p:sp>
        <p:nvSpPr>
          <p:cNvPr name="Freeform 7" id="7"/>
          <p:cNvSpPr/>
          <p:nvPr/>
        </p:nvSpPr>
        <p:spPr>
          <a:xfrm flipH="false" flipV="false" rot="0">
            <a:off x="745527" y="5935904"/>
            <a:ext cx="6931823" cy="4115770"/>
          </a:xfrm>
          <a:custGeom>
            <a:avLst/>
            <a:gdLst/>
            <a:ahLst/>
            <a:cxnLst/>
            <a:rect r="r" b="b" t="t" l="l"/>
            <a:pathLst>
              <a:path h="4115770" w="6931823">
                <a:moveTo>
                  <a:pt x="0" y="0"/>
                </a:moveTo>
                <a:lnTo>
                  <a:pt x="6931823" y="0"/>
                </a:lnTo>
                <a:lnTo>
                  <a:pt x="6931823" y="4115771"/>
                </a:lnTo>
                <a:lnTo>
                  <a:pt x="0" y="4115771"/>
                </a:lnTo>
                <a:lnTo>
                  <a:pt x="0" y="0"/>
                </a:lnTo>
                <a:close/>
              </a:path>
            </a:pathLst>
          </a:custGeom>
          <a:blipFill>
            <a:blip r:embed="rId8"/>
            <a:stretch>
              <a:fillRect l="0" t="0" r="0" b="0"/>
            </a:stretch>
          </a:blipFill>
        </p:spPr>
      </p:sp>
      <p:sp>
        <p:nvSpPr>
          <p:cNvPr name="TextBox 8" id="8"/>
          <p:cNvSpPr txBox="true"/>
          <p:nvPr/>
        </p:nvSpPr>
        <p:spPr>
          <a:xfrm rot="0">
            <a:off x="1028700" y="1970339"/>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50240" y="2926685"/>
            <a:ext cx="17187520" cy="6775883"/>
          </a:xfrm>
          <a:prstGeom prst="rect">
            <a:avLst/>
          </a:prstGeom>
        </p:spPr>
        <p:txBody>
          <a:bodyPr anchor="t" rtlCol="false" tIns="0" lIns="0" bIns="0" rIns="0">
            <a:spAutoFit/>
          </a:bodyPr>
          <a:lstStyle/>
          <a:p>
            <a:pPr algn="l">
              <a:lnSpc>
                <a:spcPts val="5681"/>
              </a:lnSpc>
            </a:pPr>
            <a:r>
              <a:rPr lang="en-US" sz="4057" b="true">
                <a:solidFill>
                  <a:srgbClr val="FFDE59"/>
                </a:solidFill>
                <a:latin typeface="Raleway Bold"/>
                <a:ea typeface="Raleway Bold"/>
                <a:cs typeface="Raleway Bold"/>
                <a:sym typeface="Raleway Bold"/>
              </a:rPr>
              <a:t>Cybersécurité</a:t>
            </a: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La cybersécurité consiste à protéger les ordinateurs, les réseaux, les programmes et les données contre </a:t>
            </a:r>
            <a:r>
              <a:rPr lang="en-US" b="true" sz="3157">
                <a:solidFill>
                  <a:srgbClr val="FFDE59"/>
                </a:solidFill>
                <a:latin typeface="Raleway Bold"/>
                <a:ea typeface="Raleway Bold"/>
                <a:cs typeface="Raleway Bold"/>
                <a:sym typeface="Raleway Bold"/>
              </a:rPr>
              <a:t>les accès non autorisés</a:t>
            </a:r>
            <a:r>
              <a:rPr lang="en-US" b="true" sz="3157">
                <a:solidFill>
                  <a:srgbClr val="FFFFFF"/>
                </a:solidFill>
                <a:latin typeface="Raleway Bold"/>
                <a:ea typeface="Raleway Bold"/>
                <a:cs typeface="Raleway Bold"/>
                <a:sym typeface="Raleway Bold"/>
              </a:rPr>
              <a:t>, </a:t>
            </a:r>
            <a:r>
              <a:rPr lang="en-US" b="true" sz="3157">
                <a:solidFill>
                  <a:srgbClr val="FFDE59"/>
                </a:solidFill>
                <a:latin typeface="Raleway Bold"/>
                <a:ea typeface="Raleway Bold"/>
                <a:cs typeface="Raleway Bold"/>
                <a:sym typeface="Raleway Bold"/>
              </a:rPr>
              <a:t>les attaques</a:t>
            </a:r>
            <a:r>
              <a:rPr lang="en-US" b="true" sz="3157">
                <a:solidFill>
                  <a:srgbClr val="FFFFFF"/>
                </a:solidFill>
                <a:latin typeface="Raleway Bold"/>
                <a:ea typeface="Raleway Bold"/>
                <a:cs typeface="Raleway Bold"/>
                <a:sym typeface="Raleway Bold"/>
              </a:rPr>
              <a:t> ou l</a:t>
            </a:r>
            <a:r>
              <a:rPr lang="en-US" b="true" sz="3157">
                <a:solidFill>
                  <a:srgbClr val="FFDE59"/>
                </a:solidFill>
                <a:latin typeface="Raleway Bold"/>
                <a:ea typeface="Raleway Bold"/>
                <a:cs typeface="Raleway Bold"/>
                <a:sym typeface="Raleway Bold"/>
              </a:rPr>
              <a:t>es dommages.</a:t>
            </a:r>
            <a:r>
              <a:rPr lang="en-US" b="true" sz="3157">
                <a:solidFill>
                  <a:srgbClr val="FFFFFF"/>
                </a:solidFill>
                <a:latin typeface="Raleway Bold"/>
                <a:ea typeface="Raleway Bold"/>
                <a:cs typeface="Raleway Bold"/>
                <a:sym typeface="Raleway Bold"/>
              </a:rPr>
              <a:t> </a:t>
            </a:r>
          </a:p>
          <a:p>
            <a:pPr algn="l">
              <a:lnSpc>
                <a:spcPts val="4421"/>
              </a:lnSpc>
            </a:pPr>
          </a:p>
          <a:p>
            <a:pPr algn="l">
              <a:lnSpc>
                <a:spcPts val="4421"/>
              </a:lnSpc>
            </a:pPr>
          </a:p>
          <a:p>
            <a:pPr algn="l">
              <a:lnSpc>
                <a:spcPts val="4421"/>
              </a:lnSpc>
            </a:pPr>
          </a:p>
          <a:p>
            <a:pPr algn="l">
              <a:lnSpc>
                <a:spcPts val="4421"/>
              </a:lnSpc>
            </a:pPr>
          </a:p>
          <a:p>
            <a:pPr algn="l">
              <a:lnSpc>
                <a:spcPts val="4421"/>
              </a:lnSpc>
            </a:pPr>
          </a:p>
          <a:p>
            <a:pPr algn="l">
              <a:lnSpc>
                <a:spcPts val="4421"/>
              </a:lnSpc>
            </a:pPr>
          </a:p>
          <a:p>
            <a:pPr algn="l"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Les menaces courantes incluent les logiciels malveillants, le </a:t>
            </a:r>
            <a:r>
              <a:rPr lang="en-US" b="true" sz="3157">
                <a:solidFill>
                  <a:srgbClr val="FFDE59"/>
                </a:solidFill>
                <a:latin typeface="Raleway Bold"/>
                <a:ea typeface="Raleway Bold"/>
                <a:cs typeface="Raleway Bold"/>
                <a:sym typeface="Raleway Bold"/>
              </a:rPr>
              <a:t>phishing</a:t>
            </a:r>
            <a:r>
              <a:rPr lang="en-US" b="true" sz="3157">
                <a:solidFill>
                  <a:srgbClr val="FFFFFF"/>
                </a:solidFill>
                <a:latin typeface="Raleway Bold"/>
                <a:ea typeface="Raleway Bold"/>
                <a:cs typeface="Raleway Bold"/>
                <a:sym typeface="Raleway Bold"/>
              </a:rPr>
              <a:t>, les </a:t>
            </a:r>
            <a:r>
              <a:rPr lang="en-US" b="true" sz="3157">
                <a:solidFill>
                  <a:srgbClr val="FFDE59"/>
                </a:solidFill>
                <a:latin typeface="Raleway Bold"/>
                <a:ea typeface="Raleway Bold"/>
                <a:cs typeface="Raleway Bold"/>
                <a:sym typeface="Raleway Bold"/>
              </a:rPr>
              <a:t>rançongiciels</a:t>
            </a:r>
            <a:r>
              <a:rPr lang="en-US" b="true" sz="3157">
                <a:solidFill>
                  <a:srgbClr val="FFFFFF"/>
                </a:solidFill>
                <a:latin typeface="Raleway Bold"/>
                <a:ea typeface="Raleway Bold"/>
                <a:cs typeface="Raleway Bold"/>
                <a:sym typeface="Raleway Bold"/>
              </a:rPr>
              <a:t> et le </a:t>
            </a:r>
            <a:r>
              <a:rPr lang="en-US" b="true" sz="3157">
                <a:solidFill>
                  <a:srgbClr val="FFDE59"/>
                </a:solidFill>
                <a:latin typeface="Raleway Bold"/>
                <a:ea typeface="Raleway Bold"/>
                <a:cs typeface="Raleway Bold"/>
                <a:sym typeface="Raleway Bold"/>
              </a:rPr>
              <a:t>cyberharcèlement</a:t>
            </a:r>
            <a:r>
              <a:rPr lang="en-US" b="true" sz="3157">
                <a:solidFill>
                  <a:srgbClr val="FFFFFF"/>
                </a:solidFill>
                <a:latin typeface="Raleway Bold"/>
                <a:ea typeface="Raleway Bold"/>
                <a:cs typeface="Raleway Bold"/>
                <a:sym typeface="Raleway Bold"/>
              </a:rPr>
              <a:t>, chacun représentant des risques importants pour la sécurité des personnes et des organisations. </a:t>
            </a:r>
          </a:p>
        </p:txBody>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87392" y="4908108"/>
            <a:ext cx="7424346" cy="3072143"/>
          </a:xfrm>
          <a:custGeom>
            <a:avLst/>
            <a:gdLst/>
            <a:ahLst/>
            <a:cxnLst/>
            <a:rect r="r" b="b" t="t" l="l"/>
            <a:pathLst>
              <a:path h="3072143" w="7424346">
                <a:moveTo>
                  <a:pt x="0" y="0"/>
                </a:moveTo>
                <a:lnTo>
                  <a:pt x="7424346" y="0"/>
                </a:lnTo>
                <a:lnTo>
                  <a:pt x="7424346" y="3072143"/>
                </a:lnTo>
                <a:lnTo>
                  <a:pt x="0" y="3072143"/>
                </a:lnTo>
                <a:lnTo>
                  <a:pt x="0" y="0"/>
                </a:lnTo>
                <a:close/>
              </a:path>
            </a:pathLst>
          </a:custGeom>
          <a:blipFill>
            <a:blip r:embed="rId7"/>
            <a:stretch>
              <a:fillRect l="0" t="0" r="0" b="0"/>
            </a:stretch>
          </a:blipFill>
        </p:spPr>
      </p:sp>
      <p:sp>
        <p:nvSpPr>
          <p:cNvPr name="Freeform 7" id="7"/>
          <p:cNvSpPr/>
          <p:nvPr/>
        </p:nvSpPr>
        <p:spPr>
          <a:xfrm flipH="false" flipV="false" rot="0">
            <a:off x="10329880" y="4908108"/>
            <a:ext cx="6144287" cy="3072143"/>
          </a:xfrm>
          <a:custGeom>
            <a:avLst/>
            <a:gdLst/>
            <a:ahLst/>
            <a:cxnLst/>
            <a:rect r="r" b="b" t="t" l="l"/>
            <a:pathLst>
              <a:path h="3072143" w="6144287">
                <a:moveTo>
                  <a:pt x="0" y="0"/>
                </a:moveTo>
                <a:lnTo>
                  <a:pt x="6144287" y="0"/>
                </a:lnTo>
                <a:lnTo>
                  <a:pt x="6144287" y="3072143"/>
                </a:lnTo>
                <a:lnTo>
                  <a:pt x="0" y="3072143"/>
                </a:lnTo>
                <a:lnTo>
                  <a:pt x="0" y="0"/>
                </a:lnTo>
                <a:close/>
              </a:path>
            </a:pathLst>
          </a:custGeom>
          <a:blipFill>
            <a:blip r:embed="rId8"/>
            <a:stretch>
              <a:fillRect l="0" t="0" r="0" b="0"/>
            </a:stretch>
          </a:blipFill>
        </p:spPr>
      </p:sp>
      <p:sp>
        <p:nvSpPr>
          <p:cNvPr name="TextBox 8" id="8"/>
          <p:cNvSpPr txBox="true"/>
          <p:nvPr/>
        </p:nvSpPr>
        <p:spPr>
          <a:xfrm rot="0">
            <a:off x="1315657" y="1970339"/>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50240" y="2926685"/>
            <a:ext cx="17187520" cy="6775883"/>
          </a:xfrm>
          <a:prstGeom prst="rect">
            <a:avLst/>
          </a:prstGeom>
        </p:spPr>
        <p:txBody>
          <a:bodyPr anchor="t" rtlCol="false" tIns="0" lIns="0" bIns="0" rIns="0">
            <a:spAutoFit/>
          </a:bodyPr>
          <a:lstStyle/>
          <a:p>
            <a:pPr algn="just">
              <a:lnSpc>
                <a:spcPts val="5681"/>
              </a:lnSpc>
            </a:pPr>
            <a:r>
              <a:rPr lang="en-US" sz="4057" b="true">
                <a:solidFill>
                  <a:srgbClr val="FFDE59"/>
                </a:solidFill>
                <a:latin typeface="Raleway Bold"/>
                <a:ea typeface="Raleway Bold"/>
                <a:cs typeface="Raleway Bold"/>
                <a:sym typeface="Raleway Bold"/>
              </a:rPr>
              <a:t>Étiquette numérique</a:t>
            </a: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L'étiquette numérique, ou nétiquette, désigne l'ensemble des règles d'un comportement approprié et respectueux en ligne. </a:t>
            </a:r>
          </a:p>
          <a:p>
            <a:pPr algn="just">
              <a:lnSpc>
                <a:spcPts val="4421"/>
              </a:lnSpc>
            </a:pP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Cela implique de comprendre l'impact de nos paroles et de nos actes dans les espaces numériques, de respecter la vie privée et les opinions d'autrui, et d'éviter le cyberharcèlement et le harcèlement. </a:t>
            </a:r>
          </a:p>
          <a:p>
            <a:pPr algn="just">
              <a:lnSpc>
                <a:spcPts val="4421"/>
              </a:lnSpc>
            </a:pP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Une bonne étiquette numérique garantit un environnement en ligne positif et constructif, favorisant des interactions enrichissantes et le respect entre les utilisateurs.</a:t>
            </a:r>
          </a:p>
          <a:p>
            <a:pPr algn="just">
              <a:lnSpc>
                <a:spcPts val="4421"/>
              </a:lnSpc>
            </a:pPr>
          </a:p>
        </p:txBody>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15657" y="1970339"/>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7" id="7"/>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8" id="8"/>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9" id="9"/>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34929" y="2536814"/>
            <a:ext cx="17187520" cy="6775883"/>
          </a:xfrm>
          <a:prstGeom prst="rect">
            <a:avLst/>
          </a:prstGeom>
        </p:spPr>
        <p:txBody>
          <a:bodyPr anchor="t" rtlCol="false" tIns="0" lIns="0" bIns="0" rIns="0">
            <a:spAutoFit/>
          </a:bodyPr>
          <a:lstStyle/>
          <a:p>
            <a:pPr algn="just">
              <a:lnSpc>
                <a:spcPts val="5681"/>
              </a:lnSpc>
            </a:pPr>
            <a:r>
              <a:rPr lang="en-US" sz="4057" b="true">
                <a:solidFill>
                  <a:srgbClr val="FFDE59"/>
                </a:solidFill>
                <a:latin typeface="Raleway Bold"/>
                <a:ea typeface="Raleway Bold"/>
                <a:cs typeface="Raleway Bold"/>
                <a:sym typeface="Raleway Bold"/>
              </a:rPr>
              <a:t>Confidential</a:t>
            </a:r>
            <a:r>
              <a:rPr lang="en-US" sz="4057" b="true">
                <a:solidFill>
                  <a:srgbClr val="FFDE59"/>
                </a:solidFill>
                <a:latin typeface="Raleway Bold"/>
                <a:ea typeface="Raleway Bold"/>
                <a:cs typeface="Raleway Bold"/>
                <a:sym typeface="Raleway Bold"/>
              </a:rPr>
              <a:t>ité et éthique à l'ère du numérique</a:t>
            </a:r>
          </a:p>
          <a:p>
            <a:pPr algn="just">
              <a:lnSpc>
                <a:spcPts val="4421"/>
              </a:lnSpc>
            </a:pP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Alors que les technologies numériques prennent une place de plus en plus importante dans nos vies, les questions de confidentialité et d'éthique sont devenues primordiales. </a:t>
            </a:r>
          </a:p>
          <a:p>
            <a:pPr algn="just">
              <a:lnSpc>
                <a:spcPts val="4421"/>
              </a:lnSpc>
            </a:pP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Les </a:t>
            </a:r>
            <a:r>
              <a:rPr lang="en-US" b="true" sz="3157">
                <a:solidFill>
                  <a:srgbClr val="FFDE59"/>
                </a:solidFill>
                <a:latin typeface="Raleway Bold"/>
                <a:ea typeface="Raleway Bold"/>
                <a:cs typeface="Raleway Bold"/>
                <a:sym typeface="Raleway Bold"/>
              </a:rPr>
              <a:t>empreintes numériques</a:t>
            </a:r>
            <a:r>
              <a:rPr lang="en-US" b="true" sz="3157">
                <a:solidFill>
                  <a:srgbClr val="FFFFFF"/>
                </a:solidFill>
                <a:latin typeface="Raleway Bold"/>
                <a:ea typeface="Raleway Bold"/>
                <a:cs typeface="Raleway Bold"/>
                <a:sym typeface="Raleway Bold"/>
              </a:rPr>
              <a:t>, ces traces de données que nous laissons en ligne, peuvent révéler beaucoup de choses sur notre vie personnelle et professionnelle.</a:t>
            </a:r>
          </a:p>
          <a:p>
            <a:pPr algn="just">
              <a:lnSpc>
                <a:spcPts val="4421"/>
              </a:lnSpc>
            </a:pP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 Gérer ces empreintes nécessite de comprendre les paramètres de confidentialité sur les réseaux sociaux, les implications du partage d'informations en ligne et les droits à la protection des données en vertu de lois comme le RGPD dans l'Union européenne.</a:t>
            </a:r>
          </a:p>
        </p:txBody>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15657" y="1970339"/>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7" id="7"/>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8" id="8"/>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9" id="9"/>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490297" y="1402469"/>
            <a:ext cx="887220" cy="871089"/>
          </a:xfrm>
          <a:custGeom>
            <a:avLst/>
            <a:gdLst/>
            <a:ahLst/>
            <a:cxnLst/>
            <a:rect r="r" b="b" t="t" l="l"/>
            <a:pathLst>
              <a:path h="871089" w="887220">
                <a:moveTo>
                  <a:pt x="0" y="0"/>
                </a:moveTo>
                <a:lnTo>
                  <a:pt x="887220" y="0"/>
                </a:lnTo>
                <a:lnTo>
                  <a:pt x="887220" y="871089"/>
                </a:lnTo>
                <a:lnTo>
                  <a:pt x="0" y="871089"/>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74389" y="823175"/>
            <a:ext cx="4136552" cy="6613672"/>
          </a:xfrm>
          <a:custGeom>
            <a:avLst/>
            <a:gdLst/>
            <a:ahLst/>
            <a:cxnLst/>
            <a:rect r="r" b="b" t="t" l="l"/>
            <a:pathLst>
              <a:path h="6613672" w="4136552">
                <a:moveTo>
                  <a:pt x="0" y="0"/>
                </a:moveTo>
                <a:lnTo>
                  <a:pt x="4136552" y="0"/>
                </a:lnTo>
                <a:lnTo>
                  <a:pt x="4136552" y="6613673"/>
                </a:lnTo>
                <a:lnTo>
                  <a:pt x="0" y="66136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90297" y="3083795"/>
            <a:ext cx="887220" cy="871089"/>
          </a:xfrm>
          <a:custGeom>
            <a:avLst/>
            <a:gdLst/>
            <a:ahLst/>
            <a:cxnLst/>
            <a:rect r="r" b="b" t="t" l="l"/>
            <a:pathLst>
              <a:path h="871089" w="887220">
                <a:moveTo>
                  <a:pt x="0" y="0"/>
                </a:moveTo>
                <a:lnTo>
                  <a:pt x="887220" y="0"/>
                </a:lnTo>
                <a:lnTo>
                  <a:pt x="887220" y="871089"/>
                </a:lnTo>
                <a:lnTo>
                  <a:pt x="0" y="871089"/>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09752" y="144211"/>
            <a:ext cx="1660894" cy="1570704"/>
          </a:xfrm>
          <a:custGeom>
            <a:avLst/>
            <a:gdLst/>
            <a:ahLst/>
            <a:cxnLst/>
            <a:rect r="r" b="b" t="t" l="l"/>
            <a:pathLst>
              <a:path h="1570704" w="1660894">
                <a:moveTo>
                  <a:pt x="0" y="0"/>
                </a:moveTo>
                <a:lnTo>
                  <a:pt x="1660894" y="0"/>
                </a:lnTo>
                <a:lnTo>
                  <a:pt x="1660894" y="1570704"/>
                </a:lnTo>
                <a:lnTo>
                  <a:pt x="0" y="1570704"/>
                </a:lnTo>
                <a:lnTo>
                  <a:pt x="0" y="0"/>
                </a:lnTo>
                <a:close/>
              </a:path>
            </a:pathLst>
          </a:custGeom>
          <a:blipFill>
            <a:blip r:embed="rId6"/>
            <a:stretch>
              <a:fillRect l="0" t="0" r="0" b="0"/>
            </a:stretch>
          </a:blipFill>
        </p:spPr>
      </p:sp>
      <p:sp>
        <p:nvSpPr>
          <p:cNvPr name="Freeform 6" id="6"/>
          <p:cNvSpPr/>
          <p:nvPr/>
        </p:nvSpPr>
        <p:spPr>
          <a:xfrm flipH="false" flipV="false" rot="0">
            <a:off x="7490297" y="4766418"/>
            <a:ext cx="887220" cy="871089"/>
          </a:xfrm>
          <a:custGeom>
            <a:avLst/>
            <a:gdLst/>
            <a:ahLst/>
            <a:cxnLst/>
            <a:rect r="r" b="b" t="t" l="l"/>
            <a:pathLst>
              <a:path h="871089" w="887220">
                <a:moveTo>
                  <a:pt x="0" y="0"/>
                </a:moveTo>
                <a:lnTo>
                  <a:pt x="887220" y="0"/>
                </a:lnTo>
                <a:lnTo>
                  <a:pt x="887220" y="871089"/>
                </a:lnTo>
                <a:lnTo>
                  <a:pt x="0" y="871089"/>
                </a:lnTo>
                <a:lnTo>
                  <a:pt x="0" y="0"/>
                </a:lnTo>
                <a:close/>
              </a:path>
            </a:pathLst>
          </a:custGeom>
          <a:blipFill>
            <a:blip r:embed="rId2">
              <a:alphaModFix amt="72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25632" y="2368412"/>
            <a:ext cx="3603703" cy="3423770"/>
          </a:xfrm>
          <a:custGeom>
            <a:avLst/>
            <a:gdLst/>
            <a:ahLst/>
            <a:cxnLst/>
            <a:rect r="r" b="b" t="t" l="l"/>
            <a:pathLst>
              <a:path h="3423770" w="3603703">
                <a:moveTo>
                  <a:pt x="0" y="0"/>
                </a:moveTo>
                <a:lnTo>
                  <a:pt x="3603703" y="0"/>
                </a:lnTo>
                <a:lnTo>
                  <a:pt x="3603703" y="3423770"/>
                </a:lnTo>
                <a:lnTo>
                  <a:pt x="0" y="3423770"/>
                </a:lnTo>
                <a:lnTo>
                  <a:pt x="0" y="0"/>
                </a:lnTo>
                <a:close/>
              </a:path>
            </a:pathLst>
          </a:custGeom>
          <a:blipFill>
            <a:blip r:embed="rId7"/>
            <a:stretch>
              <a:fillRect l="-820" t="-8319" r="-820" b="0"/>
            </a:stretch>
          </a:blipFill>
        </p:spPr>
      </p:sp>
      <p:sp>
        <p:nvSpPr>
          <p:cNvPr name="Freeform 8" id="8"/>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9" id="9"/>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933156" y="8888107"/>
            <a:ext cx="3223503" cy="1207551"/>
          </a:xfrm>
          <a:custGeom>
            <a:avLst/>
            <a:gdLst/>
            <a:ahLst/>
            <a:cxnLst/>
            <a:rect r="r" b="b" t="t" l="l"/>
            <a:pathLst>
              <a:path h="1207551" w="3223503">
                <a:moveTo>
                  <a:pt x="0" y="0"/>
                </a:moveTo>
                <a:lnTo>
                  <a:pt x="3223503" y="0"/>
                </a:lnTo>
                <a:lnTo>
                  <a:pt x="3223503" y="1207550"/>
                </a:lnTo>
                <a:lnTo>
                  <a:pt x="0" y="1207550"/>
                </a:lnTo>
                <a:lnTo>
                  <a:pt x="0" y="0"/>
                </a:lnTo>
                <a:close/>
              </a:path>
            </a:pathLst>
          </a:custGeom>
          <a:blipFill>
            <a:blip r:embed="rId11"/>
            <a:stretch>
              <a:fillRect l="0" t="0" r="0" b="0"/>
            </a:stretch>
          </a:blipFill>
        </p:spPr>
      </p:sp>
      <p:sp>
        <p:nvSpPr>
          <p:cNvPr name="TextBox 11" id="11"/>
          <p:cNvSpPr txBox="true"/>
          <p:nvPr/>
        </p:nvSpPr>
        <p:spPr>
          <a:xfrm rot="0">
            <a:off x="2072185" y="1499569"/>
            <a:ext cx="6436672" cy="468794"/>
          </a:xfrm>
          <a:prstGeom prst="rect">
            <a:avLst/>
          </a:prstGeom>
        </p:spPr>
        <p:txBody>
          <a:bodyPr anchor="t" rtlCol="false" tIns="0" lIns="0" bIns="0" rIns="0">
            <a:spAutoFit/>
          </a:bodyPr>
          <a:lstStyle/>
          <a:p>
            <a:pPr algn="l">
              <a:lnSpc>
                <a:spcPts val="3530"/>
              </a:lnSpc>
              <a:spcBef>
                <a:spcPct val="0"/>
              </a:spcBef>
            </a:pPr>
            <a:r>
              <a:rPr lang="en-US" b="true" sz="3330">
                <a:solidFill>
                  <a:srgbClr val="84E3F8"/>
                </a:solidFill>
                <a:latin typeface="TT Lakes Neue Bold"/>
                <a:ea typeface="TT Lakes Neue Bold"/>
                <a:cs typeface="TT Lakes Neue Bold"/>
                <a:sym typeface="TT Lakes Neue Bold"/>
              </a:rPr>
              <a:t>SPEAKER</a:t>
            </a:r>
          </a:p>
        </p:txBody>
      </p:sp>
      <p:sp>
        <p:nvSpPr>
          <p:cNvPr name="TextBox 12" id="12"/>
          <p:cNvSpPr txBox="true"/>
          <p:nvPr/>
        </p:nvSpPr>
        <p:spPr>
          <a:xfrm rot="0">
            <a:off x="7933907" y="1720655"/>
            <a:ext cx="283352" cy="263292"/>
          </a:xfrm>
          <a:prstGeom prst="rect">
            <a:avLst/>
          </a:prstGeom>
        </p:spPr>
        <p:txBody>
          <a:bodyPr anchor="t" rtlCol="false" tIns="0" lIns="0" bIns="0" rIns="0">
            <a:spAutoFit/>
          </a:bodyPr>
          <a:lstStyle/>
          <a:p>
            <a:pPr algn="l">
              <a:lnSpc>
                <a:spcPts val="2067"/>
              </a:lnSpc>
              <a:spcBef>
                <a:spcPct val="0"/>
              </a:spcBef>
            </a:pPr>
            <a:r>
              <a:rPr lang="en-US" sz="1950">
                <a:solidFill>
                  <a:srgbClr val="FFFFFF"/>
                </a:solidFill>
                <a:latin typeface="TT Lakes Neue"/>
                <a:ea typeface="TT Lakes Neue"/>
                <a:cs typeface="TT Lakes Neue"/>
                <a:sym typeface="TT Lakes Neue"/>
              </a:rPr>
              <a:t>1.</a:t>
            </a:r>
          </a:p>
        </p:txBody>
      </p:sp>
      <p:sp>
        <p:nvSpPr>
          <p:cNvPr name="TextBox 13" id="13"/>
          <p:cNvSpPr txBox="true"/>
          <p:nvPr/>
        </p:nvSpPr>
        <p:spPr>
          <a:xfrm rot="0">
            <a:off x="8641708" y="1594536"/>
            <a:ext cx="6599551" cy="793323"/>
          </a:xfrm>
          <a:prstGeom prst="rect">
            <a:avLst/>
          </a:prstGeom>
        </p:spPr>
        <p:txBody>
          <a:bodyPr anchor="t" rtlCol="false" tIns="0" lIns="0" bIns="0" rIns="0">
            <a:spAutoFit/>
          </a:bodyPr>
          <a:lstStyle/>
          <a:p>
            <a:pPr algn="l">
              <a:lnSpc>
                <a:spcPts val="3003"/>
              </a:lnSpc>
            </a:pPr>
            <a:r>
              <a:rPr lang="en-US" sz="2833" b="true">
                <a:solidFill>
                  <a:srgbClr val="FFDE59"/>
                </a:solidFill>
                <a:latin typeface="Raleway Bold"/>
                <a:ea typeface="Raleway Bold"/>
                <a:cs typeface="Raleway Bold"/>
                <a:sym typeface="Raleway Bold"/>
              </a:rPr>
              <a:t>2023 : DOCTORAT </a:t>
            </a:r>
          </a:p>
          <a:p>
            <a:pPr algn="l">
              <a:lnSpc>
                <a:spcPts val="3003"/>
              </a:lnSpc>
              <a:spcBef>
                <a:spcPct val="0"/>
              </a:spcBef>
            </a:pPr>
          </a:p>
        </p:txBody>
      </p:sp>
      <p:sp>
        <p:nvSpPr>
          <p:cNvPr name="TextBox 14" id="14"/>
          <p:cNvSpPr txBox="true"/>
          <p:nvPr/>
        </p:nvSpPr>
        <p:spPr>
          <a:xfrm rot="0">
            <a:off x="6618160" y="2445008"/>
            <a:ext cx="11538499" cy="380634"/>
          </a:xfrm>
          <a:prstGeom prst="rect">
            <a:avLst/>
          </a:prstGeom>
        </p:spPr>
        <p:txBody>
          <a:bodyPr anchor="t" rtlCol="false" tIns="0" lIns="0" bIns="0" rIns="0">
            <a:spAutoFit/>
          </a:bodyPr>
          <a:lstStyle/>
          <a:p>
            <a:pPr algn="l" marL="573859" indent="-286929" lvl="1">
              <a:lnSpc>
                <a:spcPts val="2817"/>
              </a:lnSpc>
              <a:buFont typeface="Arial"/>
              <a:buChar char="•"/>
            </a:pPr>
            <a:r>
              <a:rPr lang="en-US" b="true" sz="2657">
                <a:solidFill>
                  <a:srgbClr val="FFFFFF"/>
                </a:solidFill>
                <a:latin typeface="Raleway Semi-Bold"/>
                <a:ea typeface="Raleway Semi-Bold"/>
                <a:cs typeface="Raleway Semi-Bold"/>
                <a:sym typeface="Raleway Semi-Bold"/>
              </a:rPr>
              <a:t>Computer Software Engineering à l'Université de Hanyang (Corée).</a:t>
            </a:r>
          </a:p>
        </p:txBody>
      </p:sp>
      <p:sp>
        <p:nvSpPr>
          <p:cNvPr name="TextBox 15" id="15"/>
          <p:cNvSpPr txBox="true"/>
          <p:nvPr/>
        </p:nvSpPr>
        <p:spPr>
          <a:xfrm rot="0">
            <a:off x="7933907" y="3401981"/>
            <a:ext cx="283352" cy="263292"/>
          </a:xfrm>
          <a:prstGeom prst="rect">
            <a:avLst/>
          </a:prstGeom>
        </p:spPr>
        <p:txBody>
          <a:bodyPr anchor="t" rtlCol="false" tIns="0" lIns="0" bIns="0" rIns="0">
            <a:spAutoFit/>
          </a:bodyPr>
          <a:lstStyle/>
          <a:p>
            <a:pPr algn="l">
              <a:lnSpc>
                <a:spcPts val="2067"/>
              </a:lnSpc>
              <a:spcBef>
                <a:spcPct val="0"/>
              </a:spcBef>
            </a:pPr>
            <a:r>
              <a:rPr lang="en-US" sz="1950">
                <a:solidFill>
                  <a:srgbClr val="FFFFFF"/>
                </a:solidFill>
                <a:latin typeface="TT Lakes Neue"/>
                <a:ea typeface="TT Lakes Neue"/>
                <a:cs typeface="TT Lakes Neue"/>
                <a:sym typeface="TT Lakes Neue"/>
              </a:rPr>
              <a:t>2.</a:t>
            </a:r>
          </a:p>
        </p:txBody>
      </p:sp>
      <p:sp>
        <p:nvSpPr>
          <p:cNvPr name="TextBox 16" id="16"/>
          <p:cNvSpPr txBox="true"/>
          <p:nvPr/>
        </p:nvSpPr>
        <p:spPr>
          <a:xfrm rot="0">
            <a:off x="8679657" y="3278136"/>
            <a:ext cx="8280260" cy="793323"/>
          </a:xfrm>
          <a:prstGeom prst="rect">
            <a:avLst/>
          </a:prstGeom>
        </p:spPr>
        <p:txBody>
          <a:bodyPr anchor="t" rtlCol="false" tIns="0" lIns="0" bIns="0" rIns="0">
            <a:spAutoFit/>
          </a:bodyPr>
          <a:lstStyle/>
          <a:p>
            <a:pPr algn="l">
              <a:lnSpc>
                <a:spcPts val="3003"/>
              </a:lnSpc>
            </a:pPr>
            <a:r>
              <a:rPr lang="en-US" sz="2833" b="true">
                <a:solidFill>
                  <a:srgbClr val="FFDE59"/>
                </a:solidFill>
                <a:latin typeface="Raleway Bold"/>
                <a:ea typeface="Raleway Bold"/>
                <a:cs typeface="Raleway Bold"/>
                <a:sym typeface="Raleway Bold"/>
              </a:rPr>
              <a:t>2020 : MASTER  </a:t>
            </a:r>
          </a:p>
          <a:p>
            <a:pPr algn="l">
              <a:lnSpc>
                <a:spcPts val="3003"/>
              </a:lnSpc>
              <a:spcBef>
                <a:spcPct val="0"/>
              </a:spcBef>
            </a:pPr>
          </a:p>
        </p:txBody>
      </p:sp>
      <p:sp>
        <p:nvSpPr>
          <p:cNvPr name="TextBox 17" id="17"/>
          <p:cNvSpPr txBox="true"/>
          <p:nvPr/>
        </p:nvSpPr>
        <p:spPr>
          <a:xfrm rot="0">
            <a:off x="257178" y="6455462"/>
            <a:ext cx="14272436" cy="3380374"/>
          </a:xfrm>
          <a:prstGeom prst="rect">
            <a:avLst/>
          </a:prstGeom>
        </p:spPr>
        <p:txBody>
          <a:bodyPr anchor="t" rtlCol="false" tIns="0" lIns="0" bIns="0" rIns="0">
            <a:spAutoFit/>
          </a:bodyPr>
          <a:lstStyle/>
          <a:p>
            <a:pPr algn="l">
              <a:lnSpc>
                <a:spcPts val="3347"/>
              </a:lnSpc>
            </a:pPr>
            <a:r>
              <a:rPr lang="en-US" sz="3157" b="true">
                <a:solidFill>
                  <a:srgbClr val="FFFFFF"/>
                </a:solidFill>
                <a:latin typeface="Raleway Semi-Bold"/>
                <a:ea typeface="Raleway Semi-Bold"/>
                <a:cs typeface="Raleway Semi-Bold"/>
                <a:sym typeface="Raleway Semi-Bold"/>
              </a:rPr>
              <a:t>     MWAMBA KASONGO Dahouda, Ph.D.</a:t>
            </a:r>
          </a:p>
          <a:p>
            <a:pPr algn="l">
              <a:lnSpc>
                <a:spcPts val="3347"/>
              </a:lnSpc>
            </a:pPr>
          </a:p>
          <a:p>
            <a:pPr algn="l" marL="1363613" indent="-454538" lvl="2">
              <a:lnSpc>
                <a:spcPts val="3347"/>
              </a:lnSpc>
              <a:buFont typeface="Arial"/>
              <a:buChar char="⚬"/>
            </a:pPr>
            <a:r>
              <a:rPr lang="en-US" b="true" sz="3157">
                <a:solidFill>
                  <a:srgbClr val="FFFFFF"/>
                </a:solidFill>
                <a:latin typeface="Raleway Semi-Bold"/>
                <a:ea typeface="Raleway Semi-Bold"/>
                <a:cs typeface="Raleway Semi-Bold"/>
                <a:sym typeface="Raleway Semi-Bold"/>
              </a:rPr>
              <a:t>Docteur en génie logiciel et systèmes d'information</a:t>
            </a:r>
          </a:p>
          <a:p>
            <a:pPr algn="l" marL="1363613" indent="-454538" lvl="2">
              <a:lnSpc>
                <a:spcPts val="3347"/>
              </a:lnSpc>
              <a:buFont typeface="Arial"/>
              <a:buChar char="⚬"/>
            </a:pPr>
            <a:r>
              <a:rPr lang="en-US" b="true" sz="3157">
                <a:solidFill>
                  <a:srgbClr val="FFFFFF"/>
                </a:solidFill>
                <a:latin typeface="Raleway Semi-Bold"/>
                <a:ea typeface="Raleway Semi-Bold"/>
                <a:cs typeface="Raleway Semi-Bold"/>
                <a:sym typeface="Raleway Semi-Bold"/>
              </a:rPr>
              <a:t>Machine and Deep Learning Engineer</a:t>
            </a:r>
          </a:p>
          <a:p>
            <a:pPr algn="l" marL="1363613" indent="-454538" lvl="2">
              <a:lnSpc>
                <a:spcPts val="3347"/>
              </a:lnSpc>
              <a:buFont typeface="Arial"/>
              <a:buChar char="⚬"/>
            </a:pPr>
            <a:r>
              <a:rPr lang="en-US" b="true" sz="3157">
                <a:solidFill>
                  <a:srgbClr val="FFFFFF"/>
                </a:solidFill>
                <a:latin typeface="Raleway Semi-Bold"/>
                <a:ea typeface="Raleway Semi-Bold"/>
                <a:cs typeface="Raleway Semi-Bold"/>
                <a:sym typeface="Raleway Semi-Bold"/>
              </a:rPr>
              <a:t>Big Data Developer</a:t>
            </a:r>
          </a:p>
          <a:p>
            <a:pPr algn="l" marL="1363613" indent="-454538" lvl="2">
              <a:lnSpc>
                <a:spcPts val="3347"/>
              </a:lnSpc>
              <a:spcBef>
                <a:spcPct val="0"/>
              </a:spcBef>
              <a:buFont typeface="Arial"/>
              <a:buChar char="⚬"/>
            </a:pPr>
            <a:r>
              <a:rPr lang="en-US" b="true" sz="3157">
                <a:solidFill>
                  <a:srgbClr val="FFFFFF"/>
                </a:solidFill>
                <a:latin typeface="Raleway Semi-Bold"/>
                <a:ea typeface="Raleway Semi-Bold"/>
                <a:cs typeface="Raleway Semi-Bold"/>
                <a:sym typeface="Raleway Semi-Bold"/>
              </a:rPr>
              <a:t>Auteur et Ecrivain</a:t>
            </a:r>
          </a:p>
          <a:p>
            <a:pPr algn="l" marL="1363613" indent="-454538" lvl="2">
              <a:lnSpc>
                <a:spcPts val="3347"/>
              </a:lnSpc>
              <a:spcBef>
                <a:spcPct val="0"/>
              </a:spcBef>
              <a:buFont typeface="Arial"/>
              <a:buChar char="⚬"/>
            </a:pPr>
            <a:r>
              <a:rPr lang="en-US" b="true" sz="3157">
                <a:solidFill>
                  <a:srgbClr val="FFFFFF"/>
                </a:solidFill>
                <a:latin typeface="Raleway Semi-Bold"/>
                <a:ea typeface="Raleway Semi-Bold"/>
                <a:cs typeface="Raleway Semi-Bold"/>
                <a:sym typeface="Raleway Semi-Bold"/>
              </a:rPr>
              <a:t>CEO de Karibu-ai DRC (</a:t>
            </a:r>
            <a:r>
              <a:rPr lang="en-US" b="true" sz="3157">
                <a:solidFill>
                  <a:srgbClr val="FFDE59"/>
                </a:solidFill>
                <a:latin typeface="Raleway Bold"/>
                <a:ea typeface="Raleway Bold"/>
                <a:cs typeface="Raleway Bold"/>
                <a:sym typeface="Raleway Bold"/>
              </a:rPr>
              <a:t>In Progress</a:t>
            </a:r>
            <a:r>
              <a:rPr lang="en-US" b="true" sz="3157">
                <a:solidFill>
                  <a:srgbClr val="FFFFFF"/>
                </a:solidFill>
                <a:latin typeface="Raleway Semi-Bold"/>
                <a:ea typeface="Raleway Semi-Bold"/>
                <a:cs typeface="Raleway Semi-Bold"/>
                <a:sym typeface="Raleway Semi-Bold"/>
              </a:rPr>
              <a:t>)</a:t>
            </a:r>
          </a:p>
          <a:p>
            <a:pPr algn="l" marL="1363613" indent="-454538" lvl="2">
              <a:lnSpc>
                <a:spcPts val="3347"/>
              </a:lnSpc>
              <a:spcBef>
                <a:spcPct val="0"/>
              </a:spcBef>
              <a:buFont typeface="Arial"/>
              <a:buChar char="⚬"/>
            </a:pPr>
            <a:r>
              <a:rPr lang="en-US" b="true" sz="3157">
                <a:solidFill>
                  <a:srgbClr val="FFFFFF"/>
                </a:solidFill>
                <a:latin typeface="Raleway Semi-Bold"/>
                <a:ea typeface="Raleway Semi-Bold"/>
                <a:cs typeface="Raleway Semi-Bold"/>
                <a:sym typeface="Raleway Semi-Bold"/>
              </a:rPr>
              <a:t>Professeur Associé a l’Université Protestante de Lubumbashi (UPL)</a:t>
            </a:r>
          </a:p>
        </p:txBody>
      </p:sp>
      <p:sp>
        <p:nvSpPr>
          <p:cNvPr name="TextBox 18" id="18"/>
          <p:cNvSpPr txBox="true"/>
          <p:nvPr/>
        </p:nvSpPr>
        <p:spPr>
          <a:xfrm rot="0">
            <a:off x="6749501" y="4128609"/>
            <a:ext cx="11538499" cy="380634"/>
          </a:xfrm>
          <a:prstGeom prst="rect">
            <a:avLst/>
          </a:prstGeom>
        </p:spPr>
        <p:txBody>
          <a:bodyPr anchor="t" rtlCol="false" tIns="0" lIns="0" bIns="0" rIns="0">
            <a:spAutoFit/>
          </a:bodyPr>
          <a:lstStyle/>
          <a:p>
            <a:pPr algn="l" marL="573859" indent="-286929" lvl="1">
              <a:lnSpc>
                <a:spcPts val="2817"/>
              </a:lnSpc>
              <a:buFont typeface="Arial"/>
              <a:buChar char="•"/>
            </a:pPr>
            <a:r>
              <a:rPr lang="en-US" b="true" sz="2657">
                <a:solidFill>
                  <a:srgbClr val="FFFFFF"/>
                </a:solidFill>
                <a:latin typeface="Raleway Semi-Bold"/>
                <a:ea typeface="Raleway Semi-Bold"/>
                <a:cs typeface="Raleway Semi-Bold"/>
                <a:sym typeface="Raleway Semi-Bold"/>
              </a:rPr>
              <a:t>Computer Software Engineering à l'Université de Hanyang (Corée).</a:t>
            </a:r>
          </a:p>
        </p:txBody>
      </p:sp>
      <p:sp>
        <p:nvSpPr>
          <p:cNvPr name="TextBox 19" id="19"/>
          <p:cNvSpPr txBox="true"/>
          <p:nvPr/>
        </p:nvSpPr>
        <p:spPr>
          <a:xfrm rot="0">
            <a:off x="7933907" y="5084604"/>
            <a:ext cx="283352" cy="263292"/>
          </a:xfrm>
          <a:prstGeom prst="rect">
            <a:avLst/>
          </a:prstGeom>
        </p:spPr>
        <p:txBody>
          <a:bodyPr anchor="t" rtlCol="false" tIns="0" lIns="0" bIns="0" rIns="0">
            <a:spAutoFit/>
          </a:bodyPr>
          <a:lstStyle/>
          <a:p>
            <a:pPr algn="l">
              <a:lnSpc>
                <a:spcPts val="2067"/>
              </a:lnSpc>
              <a:spcBef>
                <a:spcPct val="0"/>
              </a:spcBef>
            </a:pPr>
            <a:r>
              <a:rPr lang="en-US" sz="1950">
                <a:solidFill>
                  <a:srgbClr val="FFFFFF"/>
                </a:solidFill>
                <a:latin typeface="TT Lakes Neue"/>
                <a:ea typeface="TT Lakes Neue"/>
                <a:cs typeface="TT Lakes Neue"/>
                <a:sym typeface="TT Lakes Neue"/>
              </a:rPr>
              <a:t>2.</a:t>
            </a:r>
          </a:p>
        </p:txBody>
      </p:sp>
      <p:sp>
        <p:nvSpPr>
          <p:cNvPr name="TextBox 20" id="20"/>
          <p:cNvSpPr txBox="true"/>
          <p:nvPr/>
        </p:nvSpPr>
        <p:spPr>
          <a:xfrm rot="0">
            <a:off x="8679657" y="4960759"/>
            <a:ext cx="8280260" cy="793323"/>
          </a:xfrm>
          <a:prstGeom prst="rect">
            <a:avLst/>
          </a:prstGeom>
        </p:spPr>
        <p:txBody>
          <a:bodyPr anchor="t" rtlCol="false" tIns="0" lIns="0" bIns="0" rIns="0">
            <a:spAutoFit/>
          </a:bodyPr>
          <a:lstStyle/>
          <a:p>
            <a:pPr algn="l">
              <a:lnSpc>
                <a:spcPts val="3003"/>
              </a:lnSpc>
            </a:pPr>
            <a:r>
              <a:rPr lang="en-US" sz="2833" b="true">
                <a:solidFill>
                  <a:srgbClr val="FFDE59"/>
                </a:solidFill>
                <a:latin typeface="Raleway Bold"/>
                <a:ea typeface="Raleway Bold"/>
                <a:cs typeface="Raleway Bold"/>
                <a:sym typeface="Raleway Bold"/>
              </a:rPr>
              <a:t>2017 : LICENCE  </a:t>
            </a:r>
          </a:p>
          <a:p>
            <a:pPr algn="l">
              <a:lnSpc>
                <a:spcPts val="3003"/>
              </a:lnSpc>
              <a:spcBef>
                <a:spcPct val="0"/>
              </a:spcBef>
            </a:pPr>
          </a:p>
        </p:txBody>
      </p:sp>
      <p:sp>
        <p:nvSpPr>
          <p:cNvPr name="TextBox 21" id="21"/>
          <p:cNvSpPr txBox="true"/>
          <p:nvPr/>
        </p:nvSpPr>
        <p:spPr>
          <a:xfrm rot="0">
            <a:off x="6307047" y="5811232"/>
            <a:ext cx="11980953" cy="380634"/>
          </a:xfrm>
          <a:prstGeom prst="rect">
            <a:avLst/>
          </a:prstGeom>
        </p:spPr>
        <p:txBody>
          <a:bodyPr anchor="t" rtlCol="false" tIns="0" lIns="0" bIns="0" rIns="0">
            <a:spAutoFit/>
          </a:bodyPr>
          <a:lstStyle/>
          <a:p>
            <a:pPr algn="l" marL="573859" indent="-286929" lvl="1">
              <a:lnSpc>
                <a:spcPts val="2817"/>
              </a:lnSpc>
              <a:buFont typeface="Arial"/>
              <a:buChar char="•"/>
            </a:pPr>
            <a:r>
              <a:rPr lang="en-US" b="true" sz="2657">
                <a:solidFill>
                  <a:srgbClr val="FFFFFF"/>
                </a:solidFill>
                <a:latin typeface="Raleway Semi-Bold"/>
                <a:ea typeface="Raleway Semi-Bold"/>
                <a:cs typeface="Raleway Semi-Bold"/>
                <a:sym typeface="Raleway Semi-Bold"/>
              </a:rPr>
              <a:t>Licence en informatique : Université Protestante de Lubumbashi (RDC).</a:t>
            </a:r>
          </a:p>
        </p:txBody>
      </p:sp>
      <p:sp>
        <p:nvSpPr>
          <p:cNvPr name="TextBox 22" id="22"/>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50240" y="2096087"/>
            <a:ext cx="17187520" cy="7880783"/>
          </a:xfrm>
          <a:prstGeom prst="rect">
            <a:avLst/>
          </a:prstGeom>
        </p:spPr>
        <p:txBody>
          <a:bodyPr anchor="t" rtlCol="false" tIns="0" lIns="0" bIns="0" rIns="0">
            <a:spAutoFit/>
          </a:bodyPr>
          <a:lstStyle/>
          <a:p>
            <a:pPr algn="just">
              <a:lnSpc>
                <a:spcPts val="5681"/>
              </a:lnSpc>
            </a:pPr>
            <a:r>
              <a:rPr lang="en-US" sz="4057" b="true">
                <a:solidFill>
                  <a:srgbClr val="FFDE59"/>
                </a:solidFill>
                <a:latin typeface="Raleway Bold"/>
                <a:ea typeface="Raleway Bold"/>
                <a:cs typeface="Raleway Bold"/>
                <a:sym typeface="Raleway Bold"/>
              </a:rPr>
              <a:t>Confidential</a:t>
            </a:r>
            <a:r>
              <a:rPr lang="en-US" sz="4057" b="true">
                <a:solidFill>
                  <a:srgbClr val="FFDE59"/>
                </a:solidFill>
                <a:latin typeface="Raleway Bold"/>
                <a:ea typeface="Raleway Bold"/>
                <a:cs typeface="Raleway Bold"/>
                <a:sym typeface="Raleway Bold"/>
              </a:rPr>
              <a:t>ité et éthique à l'ère du numérique</a:t>
            </a:r>
          </a:p>
          <a:p>
            <a:pPr algn="just" marL="681806" indent="-340903" lvl="1">
              <a:lnSpc>
                <a:spcPts val="4421"/>
              </a:lnSpc>
              <a:buFont typeface="Arial"/>
              <a:buChar char="•"/>
            </a:pPr>
            <a:r>
              <a:rPr lang="en-US" b="true" sz="3157">
                <a:solidFill>
                  <a:srgbClr val="FFFFFF"/>
                </a:solidFill>
                <a:latin typeface="Raleway Bold"/>
                <a:ea typeface="Raleway Bold"/>
                <a:cs typeface="Raleway Bold"/>
                <a:sym typeface="Raleway Bold"/>
              </a:rPr>
              <a:t>Éthique :</a:t>
            </a:r>
          </a:p>
          <a:p>
            <a:pPr algn="just">
              <a:lnSpc>
                <a:spcPts val="4421"/>
              </a:lnSpc>
            </a:pPr>
            <a:r>
              <a:rPr lang="en-US" sz="3157" b="true">
                <a:solidFill>
                  <a:srgbClr val="FFFFFF"/>
                </a:solidFill>
                <a:latin typeface="Raleway Bold"/>
                <a:ea typeface="Raleway Bold"/>
                <a:cs typeface="Raleway Bold"/>
                <a:sym typeface="Raleway Bold"/>
              </a:rPr>
              <a:t>          -- Respect de la vie privée et des données personnelles (RGPD, lois locales).</a:t>
            </a:r>
          </a:p>
          <a:p>
            <a:pPr algn="just">
              <a:lnSpc>
                <a:spcPts val="4421"/>
              </a:lnSpc>
            </a:pPr>
            <a:r>
              <a:rPr lang="en-US" sz="3157" b="true">
                <a:solidFill>
                  <a:srgbClr val="FFFFFF"/>
                </a:solidFill>
                <a:latin typeface="Raleway Bold"/>
                <a:ea typeface="Raleway Bold"/>
                <a:cs typeface="Raleway Bold"/>
                <a:sym typeface="Raleway Bold"/>
              </a:rPr>
              <a:t>          -- </a:t>
            </a:r>
            <a:r>
              <a:rPr lang="en-US" sz="3157" b="true">
                <a:solidFill>
                  <a:srgbClr val="FFFFFF"/>
                </a:solidFill>
                <a:latin typeface="Raleway Bold"/>
                <a:ea typeface="Raleway Bold"/>
                <a:cs typeface="Raleway Bold"/>
                <a:sym typeface="Raleway Bold"/>
              </a:rPr>
              <a:t>Usage responsable des IA et algorithmes.</a:t>
            </a:r>
          </a:p>
          <a:p>
            <a:pPr algn="just">
              <a:lnSpc>
                <a:spcPts val="4421"/>
              </a:lnSpc>
            </a:pPr>
            <a:r>
              <a:rPr lang="en-US" sz="3157" b="true">
                <a:solidFill>
                  <a:srgbClr val="FFFFFF"/>
                </a:solidFill>
                <a:latin typeface="Raleway Bold"/>
                <a:ea typeface="Raleway Bold"/>
                <a:cs typeface="Raleway Bold"/>
                <a:sym typeface="Raleway Bold"/>
              </a:rPr>
              <a:t>          – </a:t>
            </a:r>
            <a:r>
              <a:rPr lang="en-US" sz="3157" b="true">
                <a:solidFill>
                  <a:srgbClr val="FFFFFF"/>
                </a:solidFill>
                <a:latin typeface="Raleway Bold"/>
                <a:ea typeface="Raleway Bold"/>
                <a:cs typeface="Raleway Bold"/>
                <a:sym typeface="Raleway Bold"/>
              </a:rPr>
              <a:t>Inclusion numérique : réduire la fracture numérique.</a:t>
            </a:r>
          </a:p>
          <a:p>
            <a:pPr algn="just">
              <a:lnSpc>
                <a:spcPts val="4421"/>
              </a:lnSpc>
            </a:pPr>
          </a:p>
          <a:p>
            <a:pPr algn="just">
              <a:lnSpc>
                <a:spcPts val="4421"/>
              </a:lnSpc>
            </a:pPr>
          </a:p>
          <a:p>
            <a:pPr algn="just">
              <a:lnSpc>
                <a:spcPts val="4421"/>
              </a:lnSpc>
            </a:pPr>
          </a:p>
          <a:p>
            <a:pPr algn="just">
              <a:lnSpc>
                <a:spcPts val="4421"/>
              </a:lnSpc>
            </a:pPr>
          </a:p>
          <a:p>
            <a:pPr algn="just">
              <a:lnSpc>
                <a:spcPts val="4421"/>
              </a:lnSpc>
            </a:pPr>
          </a:p>
          <a:p>
            <a:pPr algn="just">
              <a:lnSpc>
                <a:spcPts val="4421"/>
              </a:lnSpc>
            </a:pPr>
          </a:p>
          <a:p>
            <a:pPr algn="just">
              <a:lnSpc>
                <a:spcPts val="4421"/>
              </a:lnSpc>
            </a:pPr>
          </a:p>
          <a:p>
            <a:pPr algn="just">
              <a:lnSpc>
                <a:spcPts val="4421"/>
              </a:lnSpc>
            </a:pPr>
            <a:r>
              <a:rPr lang="en-US" sz="3157" b="true">
                <a:solidFill>
                  <a:srgbClr val="FFFFFF"/>
                </a:solidFill>
                <a:latin typeface="Raleway Bold"/>
                <a:ea typeface="Raleway Bold"/>
                <a:cs typeface="Raleway Bold"/>
                <a:sym typeface="Raleway Bold"/>
              </a:rPr>
              <a:t>La sécurité et l’éthique sont les fondements d’un monde numérique de confiance. </a:t>
            </a:r>
          </a:p>
          <a:p>
            <a:pPr algn="just">
              <a:lnSpc>
                <a:spcPts val="4421"/>
              </a:lnSpc>
            </a:pPr>
            <a:r>
              <a:rPr lang="en-US" b="true" sz="3157">
                <a:solidFill>
                  <a:srgbClr val="FFFFFF"/>
                </a:solidFill>
                <a:latin typeface="Raleway Bold"/>
                <a:ea typeface="Raleway Bold"/>
                <a:cs typeface="Raleway Bold"/>
                <a:sym typeface="Raleway Bold"/>
              </a:rPr>
              <a:t>Sans elles, l’innovation perd son sens.</a:t>
            </a:r>
          </a:p>
        </p:txBody>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868407" y="5143500"/>
            <a:ext cx="6249072" cy="3596405"/>
          </a:xfrm>
          <a:custGeom>
            <a:avLst/>
            <a:gdLst/>
            <a:ahLst/>
            <a:cxnLst/>
            <a:rect r="r" b="b" t="t" l="l"/>
            <a:pathLst>
              <a:path h="3596405" w="6249072">
                <a:moveTo>
                  <a:pt x="0" y="0"/>
                </a:moveTo>
                <a:lnTo>
                  <a:pt x="6249073" y="0"/>
                </a:lnTo>
                <a:lnTo>
                  <a:pt x="6249073" y="3596405"/>
                </a:lnTo>
                <a:lnTo>
                  <a:pt x="0" y="3596405"/>
                </a:lnTo>
                <a:lnTo>
                  <a:pt x="0" y="0"/>
                </a:lnTo>
                <a:close/>
              </a:path>
            </a:pathLst>
          </a:custGeom>
          <a:blipFill>
            <a:blip r:embed="rId7"/>
            <a:stretch>
              <a:fillRect l="0" t="0" r="0" b="0"/>
            </a:stretch>
          </a:blipFill>
        </p:spPr>
      </p:sp>
      <p:sp>
        <p:nvSpPr>
          <p:cNvPr name="TextBox 7" id="7"/>
          <p:cNvSpPr txBox="true"/>
          <p:nvPr/>
        </p:nvSpPr>
        <p:spPr>
          <a:xfrm rot="0">
            <a:off x="1196040" y="1711240"/>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4. COMPOSANTS CLÉS DU NUMÉRIQUE</a:t>
            </a:r>
          </a:p>
        </p:txBody>
      </p:sp>
      <p:sp>
        <p:nvSpPr>
          <p:cNvPr name="TextBox 8" id="8"/>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9" id="9"/>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0" id="10"/>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Freeform 11" id="11"/>
          <p:cNvSpPr/>
          <p:nvPr/>
        </p:nvSpPr>
        <p:spPr>
          <a:xfrm flipH="false" flipV="false" rot="0">
            <a:off x="8815424" y="5143500"/>
            <a:ext cx="6249072" cy="3596405"/>
          </a:xfrm>
          <a:custGeom>
            <a:avLst/>
            <a:gdLst/>
            <a:ahLst/>
            <a:cxnLst/>
            <a:rect r="r" b="b" t="t" l="l"/>
            <a:pathLst>
              <a:path h="3596405" w="6249072">
                <a:moveTo>
                  <a:pt x="0" y="0"/>
                </a:moveTo>
                <a:lnTo>
                  <a:pt x="6249073" y="0"/>
                </a:lnTo>
                <a:lnTo>
                  <a:pt x="6249073" y="3596405"/>
                </a:lnTo>
                <a:lnTo>
                  <a:pt x="0" y="3596405"/>
                </a:lnTo>
                <a:lnTo>
                  <a:pt x="0" y="0"/>
                </a:lnTo>
                <a:close/>
              </a:path>
            </a:pathLst>
          </a:custGeom>
          <a:blipFill>
            <a:blip r:embed="rId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95850" y="2153339"/>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87082" y="4477284"/>
            <a:ext cx="18288000" cy="5027093"/>
          </a:xfrm>
          <a:prstGeom prst="rect">
            <a:avLst/>
          </a:prstGeom>
        </p:spPr>
        <p:txBody>
          <a:bodyPr anchor="t" rtlCol="false" tIns="0" lIns="0" bIns="0" rIns="0">
            <a:spAutoFit/>
          </a:bodyPr>
          <a:lstStyle/>
          <a:p>
            <a:pPr algn="l">
              <a:lnSpc>
                <a:spcPts val="7081"/>
              </a:lnSpc>
            </a:pPr>
            <a:r>
              <a:rPr lang="en-US" sz="5057" b="true">
                <a:solidFill>
                  <a:srgbClr val="FFDE59"/>
                </a:solidFill>
                <a:latin typeface="Raleway Bold"/>
                <a:ea typeface="Raleway Bold"/>
                <a:cs typeface="Raleway Bold"/>
                <a:sym typeface="Raleway Bold"/>
              </a:rPr>
              <a:t>Avantages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Communication :</a:t>
            </a:r>
            <a:r>
              <a:rPr lang="en-US" b="true" sz="3357">
                <a:solidFill>
                  <a:srgbClr val="FFFFFF"/>
                </a:solidFill>
                <a:latin typeface="Raleway Bold"/>
                <a:ea typeface="Raleway Bold"/>
                <a:cs typeface="Raleway Bold"/>
                <a:sym typeface="Raleway Bold"/>
              </a:rPr>
              <a:t> Plus rapide, plus simple et portée mondiale.</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Accès : Connaissances, service</a:t>
            </a:r>
            <a:r>
              <a:rPr lang="en-US" b="true" sz="3357">
                <a:solidFill>
                  <a:srgbClr val="FFFFFF"/>
                </a:solidFill>
                <a:latin typeface="Raleway Bold"/>
                <a:ea typeface="Raleway Bold"/>
                <a:cs typeface="Raleway Bold"/>
                <a:sym typeface="Raleway Bold"/>
              </a:rPr>
              <a:t>s et marchés dans le monde entier.</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Efficacité : L’automatisation réduit les coûts et augmente la productivité.</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Innovation :</a:t>
            </a:r>
            <a:r>
              <a:rPr lang="en-US" b="true" sz="3357">
                <a:solidFill>
                  <a:srgbClr val="FFFFFF"/>
                </a:solidFill>
                <a:latin typeface="Raleway Bold"/>
                <a:ea typeface="Raleway Bold"/>
                <a:cs typeface="Raleway Bold"/>
                <a:sym typeface="Raleway Bold"/>
              </a:rPr>
              <a:t> N</a:t>
            </a:r>
            <a:r>
              <a:rPr lang="en-US" b="true" sz="3357">
                <a:solidFill>
                  <a:srgbClr val="FFFFFF"/>
                </a:solidFill>
                <a:latin typeface="Raleway Bold"/>
                <a:ea typeface="Raleway Bold"/>
                <a:cs typeface="Raleway Bold"/>
                <a:sym typeface="Raleway Bold"/>
              </a:rPr>
              <a:t>ouveaux secteurs d’activité, startups et emplois numériques.</a:t>
            </a:r>
          </a:p>
          <a:p>
            <a:pPr algn="l">
              <a:lnSpc>
                <a:spcPts val="4701"/>
              </a:lnSpc>
            </a:pPr>
          </a:p>
          <a:p>
            <a:pPr algn="l">
              <a:lnSpc>
                <a:spcPts val="4701"/>
              </a:lnSpc>
            </a:pPr>
            <a:r>
              <a:rPr lang="en-US" sz="3357" b="true">
                <a:solidFill>
                  <a:srgbClr val="FFFFFF"/>
                </a:solidFill>
                <a:latin typeface="Raleway Bold"/>
                <a:ea typeface="Raleway Bold"/>
                <a:cs typeface="Raleway Bold"/>
                <a:sym typeface="Raleway Bold"/>
              </a:rPr>
              <a:t>Les avantages sont évidents : l</a:t>
            </a:r>
            <a:r>
              <a:rPr lang="en-US" sz="3357" b="true">
                <a:solidFill>
                  <a:srgbClr val="FFFFFF"/>
                </a:solidFill>
                <a:latin typeface="Raleway Bold"/>
                <a:ea typeface="Raleway Bold"/>
                <a:cs typeface="Raleway Bold"/>
                <a:sym typeface="Raleway Bold"/>
              </a:rPr>
              <a:t>es </a:t>
            </a:r>
            <a:r>
              <a:rPr lang="en-US" sz="3357" b="true">
                <a:solidFill>
                  <a:srgbClr val="FFFFFF"/>
                </a:solidFill>
                <a:latin typeface="Raleway Bold"/>
                <a:ea typeface="Raleway Bold"/>
                <a:cs typeface="Raleway Bold"/>
                <a:sym typeface="Raleway Bold"/>
              </a:rPr>
              <a:t>technologies numériques permettent aux individus, aux organisations et aux gouvernements d’innover et de se développer.</a:t>
            </a:r>
            <a:r>
              <a:rPr lang="en-US" sz="3357">
                <a:solidFill>
                  <a:srgbClr val="FFFFFF"/>
                </a:solidFill>
                <a:latin typeface="Raleway"/>
                <a:ea typeface="Raleway"/>
                <a:cs typeface="Raleway"/>
                <a:sym typeface="Raleway"/>
              </a:rPr>
              <a:t> </a:t>
            </a: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416137" y="2967217"/>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5. AVANTAGES</a:t>
            </a:r>
            <a:r>
              <a:rPr lang="en-US" b="true" sz="3430">
                <a:solidFill>
                  <a:srgbClr val="FFDE59"/>
                </a:solidFill>
                <a:latin typeface="TT Lakes Neue Bold"/>
                <a:ea typeface="TT Lakes Neue Bold"/>
                <a:cs typeface="TT Lakes Neue Bold"/>
                <a:sym typeface="TT Lakes Neue Bold"/>
              </a:rPr>
              <a:t> ET DÉFIS</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661954" y="1606076"/>
            <a:ext cx="16417848" cy="479552"/>
          </a:xfrm>
          <a:prstGeom prst="rect">
            <a:avLst/>
          </a:prstGeom>
        </p:spPr>
        <p:txBody>
          <a:bodyPr anchor="t" rtlCol="false" tIns="0" lIns="0" bIns="0" rIns="0">
            <a:spAutoFit/>
          </a:bodyPr>
          <a:lstStyle/>
          <a:p>
            <a:pPr algn="l">
              <a:lnSpc>
                <a:spcPts val="3603"/>
              </a:lnSpc>
              <a:spcBef>
                <a:spcPct val="0"/>
              </a:spcBef>
            </a:pPr>
            <a:r>
              <a:rPr lang="en-US" b="true" sz="3399">
                <a:solidFill>
                  <a:srgbClr val="FFFFFF"/>
                </a:solidFill>
                <a:latin typeface="Montserrat Bold"/>
                <a:ea typeface="Montserrat Bold"/>
                <a:cs typeface="Montserrat Bold"/>
                <a:sym typeface="Montserrat Bold"/>
              </a:rPr>
              <a:t>INTRODUCTION AUX FONDEMENTS TECHNIQUES DU NUMÉRIQUE</a:t>
            </a:r>
          </a:p>
        </p:txBody>
      </p:sp>
      <p:sp>
        <p:nvSpPr>
          <p:cNvPr name="Freeform 12" id="12"/>
          <p:cNvSpPr/>
          <p:nvPr/>
        </p:nvSpPr>
        <p:spPr>
          <a:xfrm flipH="false" flipV="false" rot="0">
            <a:off x="3689124" y="175371"/>
            <a:ext cx="3223503" cy="1207551"/>
          </a:xfrm>
          <a:custGeom>
            <a:avLst/>
            <a:gdLst/>
            <a:ahLst/>
            <a:cxnLst/>
            <a:rect r="r" b="b" t="t" l="l"/>
            <a:pathLst>
              <a:path h="1207551" w="3223503">
                <a:moveTo>
                  <a:pt x="0" y="0"/>
                </a:moveTo>
                <a:lnTo>
                  <a:pt x="3223503" y="0"/>
                </a:lnTo>
                <a:lnTo>
                  <a:pt x="3223503" y="1207551"/>
                </a:lnTo>
                <a:lnTo>
                  <a:pt x="0" y="1207551"/>
                </a:lnTo>
                <a:lnTo>
                  <a:pt x="0" y="0"/>
                </a:lnTo>
                <a:close/>
              </a:path>
            </a:pathLst>
          </a:custGeom>
          <a:blipFill>
            <a:blip r:embed="rId11"/>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95850" y="2153339"/>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20800" y="4718392"/>
            <a:ext cx="18288000" cy="5027093"/>
          </a:xfrm>
          <a:prstGeom prst="rect">
            <a:avLst/>
          </a:prstGeom>
        </p:spPr>
        <p:txBody>
          <a:bodyPr anchor="t" rtlCol="false" tIns="0" lIns="0" bIns="0" rIns="0">
            <a:spAutoFit/>
          </a:bodyPr>
          <a:lstStyle/>
          <a:p>
            <a:pPr algn="l">
              <a:lnSpc>
                <a:spcPts val="7081"/>
              </a:lnSpc>
            </a:pPr>
            <a:r>
              <a:rPr lang="en-US" sz="5057" b="true">
                <a:solidFill>
                  <a:srgbClr val="FFDE59"/>
                </a:solidFill>
                <a:latin typeface="Raleway Bold"/>
                <a:ea typeface="Raleway Bold"/>
                <a:cs typeface="Raleway Bold"/>
                <a:sym typeface="Raleway Bold"/>
              </a:rPr>
              <a:t>Défis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Fract</a:t>
            </a:r>
            <a:r>
              <a:rPr lang="en-US" b="true" sz="3357">
                <a:solidFill>
                  <a:srgbClr val="FFFFFF"/>
                </a:solidFill>
                <a:latin typeface="Raleway Bold"/>
                <a:ea typeface="Raleway Bold"/>
                <a:cs typeface="Raleway Bold"/>
                <a:sym typeface="Raleway Bold"/>
              </a:rPr>
              <a:t>ure numérique : Accès inégal à Internet et</a:t>
            </a:r>
            <a:r>
              <a:rPr lang="en-US" b="true" sz="3357">
                <a:solidFill>
                  <a:srgbClr val="FFFFFF"/>
                </a:solidFill>
                <a:latin typeface="Raleway Bold"/>
                <a:ea typeface="Raleway Bold"/>
                <a:cs typeface="Raleway Bold"/>
                <a:sym typeface="Raleway Bold"/>
              </a:rPr>
              <a:t> aux appareils selon les régions.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Menaces de cybersécurité : Piratage, hameçonnage, rançongiciels.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Préoccupation</a:t>
            </a:r>
            <a:r>
              <a:rPr lang="en-US" b="true" sz="3357">
                <a:solidFill>
                  <a:srgbClr val="FFFFFF"/>
                </a:solidFill>
                <a:latin typeface="Raleway Bold"/>
                <a:ea typeface="Raleway Bold"/>
                <a:cs typeface="Raleway Bold"/>
                <a:sym typeface="Raleway Bold"/>
              </a:rPr>
              <a:t>s en matière de confidentialité : Utilisation abusive des données personnelles.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Dépl</a:t>
            </a:r>
            <a:r>
              <a:rPr lang="en-US" b="true" sz="3357">
                <a:solidFill>
                  <a:srgbClr val="FFFFFF"/>
                </a:solidFill>
                <a:latin typeface="Raleway Bold"/>
                <a:ea typeface="Raleway Bold"/>
                <a:cs typeface="Raleway Bold"/>
                <a:sym typeface="Raleway Bold"/>
              </a:rPr>
              <a:t>acements professionnels : L’automatisation remplace les emplois traditionnels.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Surdépendance :</a:t>
            </a:r>
            <a:r>
              <a:rPr lang="en-US" b="true" sz="3357">
                <a:solidFill>
                  <a:srgbClr val="FFFFFF"/>
                </a:solidFill>
                <a:latin typeface="Raleway Bold"/>
                <a:ea typeface="Raleway Bold"/>
                <a:cs typeface="Raleway Bold"/>
                <a:sym typeface="Raleway Bold"/>
              </a:rPr>
              <a:t> Risq</a:t>
            </a:r>
            <a:r>
              <a:rPr lang="en-US" b="true" sz="3357">
                <a:solidFill>
                  <a:srgbClr val="FFFFFF"/>
                </a:solidFill>
                <a:latin typeface="Raleway Bold"/>
                <a:ea typeface="Raleway Bold"/>
                <a:cs typeface="Raleway Bold"/>
                <a:sym typeface="Raleway Bold"/>
              </a:rPr>
              <a:t>ues sociaux et de santé mentale liés à une surutilisation.</a:t>
            </a:r>
          </a:p>
          <a:p>
            <a:pPr algn="l">
              <a:lnSpc>
                <a:spcPts val="4701"/>
              </a:lnSpc>
            </a:pP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416137" y="2967217"/>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5. AVANTAGES</a:t>
            </a:r>
            <a:r>
              <a:rPr lang="en-US" b="true" sz="3430">
                <a:solidFill>
                  <a:srgbClr val="FFDE59"/>
                </a:solidFill>
                <a:latin typeface="TT Lakes Neue Bold"/>
                <a:ea typeface="TT Lakes Neue Bold"/>
                <a:cs typeface="TT Lakes Neue Bold"/>
                <a:sym typeface="TT Lakes Neue Bold"/>
              </a:rPr>
              <a:t> ET DÉFIS</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661954" y="1606076"/>
            <a:ext cx="16417848" cy="479552"/>
          </a:xfrm>
          <a:prstGeom prst="rect">
            <a:avLst/>
          </a:prstGeom>
        </p:spPr>
        <p:txBody>
          <a:bodyPr anchor="t" rtlCol="false" tIns="0" lIns="0" bIns="0" rIns="0">
            <a:spAutoFit/>
          </a:bodyPr>
          <a:lstStyle/>
          <a:p>
            <a:pPr algn="l">
              <a:lnSpc>
                <a:spcPts val="3603"/>
              </a:lnSpc>
              <a:spcBef>
                <a:spcPct val="0"/>
              </a:spcBef>
            </a:pPr>
            <a:r>
              <a:rPr lang="en-US" b="true" sz="3399">
                <a:solidFill>
                  <a:srgbClr val="FFFFFF"/>
                </a:solidFill>
                <a:latin typeface="Montserrat Bold"/>
                <a:ea typeface="Montserrat Bold"/>
                <a:cs typeface="Montserrat Bold"/>
                <a:sym typeface="Montserrat Bold"/>
              </a:rPr>
              <a:t>INTRODUCTION AUX FONDEMENTS TECHNIQUES DU NUMÉRIQUE</a:t>
            </a:r>
          </a:p>
        </p:txBody>
      </p:sp>
      <p:sp>
        <p:nvSpPr>
          <p:cNvPr name="Freeform 12" id="12"/>
          <p:cNvSpPr/>
          <p:nvPr/>
        </p:nvSpPr>
        <p:spPr>
          <a:xfrm flipH="false" flipV="false" rot="0">
            <a:off x="3689124" y="175371"/>
            <a:ext cx="3223503" cy="1207551"/>
          </a:xfrm>
          <a:custGeom>
            <a:avLst/>
            <a:gdLst/>
            <a:ahLst/>
            <a:cxnLst/>
            <a:rect r="r" b="b" t="t" l="l"/>
            <a:pathLst>
              <a:path h="1207551" w="3223503">
                <a:moveTo>
                  <a:pt x="0" y="0"/>
                </a:moveTo>
                <a:lnTo>
                  <a:pt x="3223503" y="0"/>
                </a:lnTo>
                <a:lnTo>
                  <a:pt x="3223503" y="1207551"/>
                </a:lnTo>
                <a:lnTo>
                  <a:pt x="0" y="1207551"/>
                </a:lnTo>
                <a:lnTo>
                  <a:pt x="0" y="0"/>
                </a:lnTo>
                <a:close/>
              </a:path>
            </a:pathLst>
          </a:custGeom>
          <a:blipFill>
            <a:blip r:embed="rId11"/>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21332" y="1511800"/>
            <a:ext cx="6252607" cy="1568836"/>
          </a:xfrm>
          <a:custGeom>
            <a:avLst/>
            <a:gdLst/>
            <a:ahLst/>
            <a:cxnLst/>
            <a:rect r="r" b="b" t="t" l="l"/>
            <a:pathLst>
              <a:path h="1568836" w="6252607">
                <a:moveTo>
                  <a:pt x="0" y="0"/>
                </a:moveTo>
                <a:lnTo>
                  <a:pt x="6252607" y="0"/>
                </a:lnTo>
                <a:lnTo>
                  <a:pt x="6252607" y="1568836"/>
                </a:lnTo>
                <a:lnTo>
                  <a:pt x="0" y="1568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85580" y="3307112"/>
            <a:ext cx="13563962" cy="5951188"/>
          </a:xfrm>
          <a:custGeom>
            <a:avLst/>
            <a:gdLst/>
            <a:ahLst/>
            <a:cxnLst/>
            <a:rect r="r" b="b" t="t" l="l"/>
            <a:pathLst>
              <a:path h="5951188" w="13563962">
                <a:moveTo>
                  <a:pt x="0" y="0"/>
                </a:moveTo>
                <a:lnTo>
                  <a:pt x="13563962" y="0"/>
                </a:lnTo>
                <a:lnTo>
                  <a:pt x="13563962" y="5951188"/>
                </a:lnTo>
                <a:lnTo>
                  <a:pt x="0" y="5951188"/>
                </a:lnTo>
                <a:lnTo>
                  <a:pt x="0" y="0"/>
                </a:lnTo>
                <a:close/>
              </a:path>
            </a:pathLst>
          </a:custGeom>
          <a:blipFill>
            <a:blip r:embed="rId9"/>
            <a:stretch>
              <a:fillRect l="0" t="0" r="0" b="0"/>
            </a:stretch>
          </a:blipFill>
        </p:spPr>
      </p:sp>
      <p:sp>
        <p:nvSpPr>
          <p:cNvPr name="Freeform 7" id="7"/>
          <p:cNvSpPr/>
          <p:nvPr/>
        </p:nvSpPr>
        <p:spPr>
          <a:xfrm flipH="false" flipV="false" rot="0">
            <a:off x="285580" y="9198496"/>
            <a:ext cx="4166522" cy="1088504"/>
          </a:xfrm>
          <a:custGeom>
            <a:avLst/>
            <a:gdLst/>
            <a:ahLst/>
            <a:cxnLst/>
            <a:rect r="r" b="b" t="t" l="l"/>
            <a:pathLst>
              <a:path h="1088504" w="4166522">
                <a:moveTo>
                  <a:pt x="0" y="0"/>
                </a:moveTo>
                <a:lnTo>
                  <a:pt x="4166523" y="0"/>
                </a:lnTo>
                <a:lnTo>
                  <a:pt x="4166523" y="1088504"/>
                </a:lnTo>
                <a:lnTo>
                  <a:pt x="0" y="1088504"/>
                </a:lnTo>
                <a:lnTo>
                  <a:pt x="0" y="0"/>
                </a:lnTo>
                <a:close/>
              </a:path>
            </a:pathLst>
          </a:custGeom>
          <a:blipFill>
            <a:blip r:embed="rId10"/>
            <a:stretch>
              <a:fillRect l="0" t="0" r="0" b="0"/>
            </a:stretch>
          </a:blipFill>
        </p:spPr>
      </p:sp>
      <p:sp>
        <p:nvSpPr>
          <p:cNvPr name="TextBox 8" id="8"/>
          <p:cNvSpPr txBox="true"/>
          <p:nvPr/>
        </p:nvSpPr>
        <p:spPr>
          <a:xfrm rot="0">
            <a:off x="2100765" y="1941764"/>
            <a:ext cx="9639706" cy="425360"/>
          </a:xfrm>
          <a:prstGeom prst="rect">
            <a:avLst/>
          </a:prstGeom>
        </p:spPr>
        <p:txBody>
          <a:bodyPr anchor="t" rtlCol="false" tIns="0" lIns="0" bIns="0" rIns="0">
            <a:spAutoFit/>
          </a:bodyPr>
          <a:lstStyle/>
          <a:p>
            <a:pPr algn="l">
              <a:lnSpc>
                <a:spcPts val="3212"/>
              </a:lnSpc>
              <a:spcBef>
                <a:spcPct val="0"/>
              </a:spcBef>
            </a:pPr>
            <a:r>
              <a:rPr lang="en-US" b="true" sz="3030">
                <a:solidFill>
                  <a:srgbClr val="FFDE59"/>
                </a:solidFill>
                <a:latin typeface="TT Lakes Neue Bold"/>
                <a:ea typeface="TT Lakes Neue Bold"/>
                <a:cs typeface="TT Lakes Neue Bold"/>
                <a:sym typeface="TT Lakes Neue Bold"/>
              </a:rPr>
              <a:t>6. TENDANCES ACTUELLES</a:t>
            </a:r>
          </a:p>
        </p:txBody>
      </p:sp>
      <p:sp>
        <p:nvSpPr>
          <p:cNvPr name="TextBox 9" id="9"/>
          <p:cNvSpPr txBox="true"/>
          <p:nvPr/>
        </p:nvSpPr>
        <p:spPr>
          <a:xfrm rot="0">
            <a:off x="15906401" y="9813688"/>
            <a:ext cx="3867303" cy="306640"/>
          </a:xfrm>
          <a:prstGeom prst="rect">
            <a:avLst/>
          </a:prstGeom>
        </p:spPr>
        <p:txBody>
          <a:bodyPr anchor="t" rtlCol="false" tIns="0" lIns="0" bIns="0" rIns="0">
            <a:spAutoFit/>
          </a:bodyPr>
          <a:lstStyle/>
          <a:p>
            <a:pPr algn="l">
              <a:lnSpc>
                <a:spcPts val="2381"/>
              </a:lnSpc>
              <a:spcBef>
                <a:spcPct val="0"/>
              </a:spcBef>
            </a:pPr>
            <a:r>
              <a:rPr lang="en-US" sz="22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Freeform 12" id="12"/>
          <p:cNvSpPr/>
          <p:nvPr/>
        </p:nvSpPr>
        <p:spPr>
          <a:xfrm flipH="false" flipV="false" rot="0">
            <a:off x="13849542" y="3475326"/>
            <a:ext cx="4166522" cy="1088504"/>
          </a:xfrm>
          <a:custGeom>
            <a:avLst/>
            <a:gdLst/>
            <a:ahLst/>
            <a:cxnLst/>
            <a:rect r="r" b="b" t="t" l="l"/>
            <a:pathLst>
              <a:path h="1088504" w="4166522">
                <a:moveTo>
                  <a:pt x="0" y="0"/>
                </a:moveTo>
                <a:lnTo>
                  <a:pt x="4166523" y="0"/>
                </a:lnTo>
                <a:lnTo>
                  <a:pt x="4166523" y="1088504"/>
                </a:lnTo>
                <a:lnTo>
                  <a:pt x="0" y="1088504"/>
                </a:lnTo>
                <a:lnTo>
                  <a:pt x="0" y="0"/>
                </a:lnTo>
                <a:close/>
              </a:path>
            </a:pathLst>
          </a:custGeom>
          <a:blipFill>
            <a:blip r:embed="rId10"/>
            <a:stretch>
              <a:fillRect l="0" t="0" r="0" b="0"/>
            </a:stretch>
          </a:blipFill>
        </p:spPr>
      </p:sp>
      <p:sp>
        <p:nvSpPr>
          <p:cNvPr name="Freeform 13" id="13"/>
          <p:cNvSpPr/>
          <p:nvPr/>
        </p:nvSpPr>
        <p:spPr>
          <a:xfrm flipH="false" flipV="false" rot="0">
            <a:off x="13984260" y="4906730"/>
            <a:ext cx="4166522" cy="1088504"/>
          </a:xfrm>
          <a:custGeom>
            <a:avLst/>
            <a:gdLst/>
            <a:ahLst/>
            <a:cxnLst/>
            <a:rect r="r" b="b" t="t" l="l"/>
            <a:pathLst>
              <a:path h="1088504" w="4166522">
                <a:moveTo>
                  <a:pt x="0" y="0"/>
                </a:moveTo>
                <a:lnTo>
                  <a:pt x="4166523" y="0"/>
                </a:lnTo>
                <a:lnTo>
                  <a:pt x="4166523" y="1088504"/>
                </a:lnTo>
                <a:lnTo>
                  <a:pt x="0" y="1088504"/>
                </a:lnTo>
                <a:lnTo>
                  <a:pt x="0" y="0"/>
                </a:lnTo>
                <a:close/>
              </a:path>
            </a:pathLst>
          </a:custGeom>
          <a:blipFill>
            <a:blip r:embed="rId10"/>
            <a:stretch>
              <a:fillRect l="0" t="0" r="0" b="0"/>
            </a:stretch>
          </a:blipFill>
        </p:spPr>
      </p:sp>
      <p:sp>
        <p:nvSpPr>
          <p:cNvPr name="Freeform 14" id="14"/>
          <p:cNvSpPr/>
          <p:nvPr/>
        </p:nvSpPr>
        <p:spPr>
          <a:xfrm flipH="false" flipV="false" rot="0">
            <a:off x="13984260" y="6338134"/>
            <a:ext cx="4166522" cy="1088504"/>
          </a:xfrm>
          <a:custGeom>
            <a:avLst/>
            <a:gdLst/>
            <a:ahLst/>
            <a:cxnLst/>
            <a:rect r="r" b="b" t="t" l="l"/>
            <a:pathLst>
              <a:path h="1088504" w="4166522">
                <a:moveTo>
                  <a:pt x="0" y="0"/>
                </a:moveTo>
                <a:lnTo>
                  <a:pt x="4166523" y="0"/>
                </a:lnTo>
                <a:lnTo>
                  <a:pt x="4166523" y="1088504"/>
                </a:lnTo>
                <a:lnTo>
                  <a:pt x="0" y="1088504"/>
                </a:lnTo>
                <a:lnTo>
                  <a:pt x="0" y="0"/>
                </a:lnTo>
                <a:close/>
              </a:path>
            </a:pathLst>
          </a:custGeom>
          <a:blipFill>
            <a:blip r:embed="rId10"/>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5631" y="1511800"/>
            <a:ext cx="6638308" cy="1665612"/>
          </a:xfrm>
          <a:custGeom>
            <a:avLst/>
            <a:gdLst/>
            <a:ahLst/>
            <a:cxnLst/>
            <a:rect r="r" b="b" t="t" l="l"/>
            <a:pathLst>
              <a:path h="1665612" w="6638308">
                <a:moveTo>
                  <a:pt x="0" y="0"/>
                </a:moveTo>
                <a:lnTo>
                  <a:pt x="6638308" y="0"/>
                </a:lnTo>
                <a:lnTo>
                  <a:pt x="6638308" y="1665612"/>
                </a:lnTo>
                <a:lnTo>
                  <a:pt x="0" y="1665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31579" y="3264501"/>
            <a:ext cx="18024842" cy="4291762"/>
          </a:xfrm>
          <a:prstGeom prst="rect">
            <a:avLst/>
          </a:prstGeom>
        </p:spPr>
        <p:txBody>
          <a:bodyPr anchor="t" rtlCol="false" tIns="0" lIns="0" bIns="0" rIns="0">
            <a:spAutoFit/>
          </a:bodyPr>
          <a:lstStyle/>
          <a:p>
            <a:pPr algn="l" marL="703396" indent="-351698" lvl="1">
              <a:lnSpc>
                <a:spcPts val="4561"/>
              </a:lnSpc>
              <a:buFont typeface="Arial"/>
              <a:buChar char="•"/>
            </a:pPr>
            <a:r>
              <a:rPr lang="en-US" b="true" sz="3257">
                <a:solidFill>
                  <a:srgbClr val="FFDE59"/>
                </a:solidFill>
                <a:latin typeface="Raleway Bold"/>
                <a:ea typeface="Raleway Bold"/>
                <a:cs typeface="Raleway Bold"/>
                <a:sym typeface="Raleway Bold"/>
              </a:rPr>
              <a:t>Intelligence artificielle</a:t>
            </a:r>
            <a:r>
              <a:rPr lang="en-US" b="true" sz="3257">
                <a:solidFill>
                  <a:srgbClr val="FFFFFF"/>
                </a:solidFill>
                <a:latin typeface="Raleway Bold"/>
                <a:ea typeface="Raleway Bold"/>
                <a:cs typeface="Raleway Bold"/>
                <a:sym typeface="Raleway Bold"/>
              </a:rPr>
              <a:t> : Automatisation, analyse prédictive.</a:t>
            </a:r>
          </a:p>
          <a:p>
            <a:pPr algn="l" marL="703396" indent="-351698" lvl="1">
              <a:lnSpc>
                <a:spcPts val="4561"/>
              </a:lnSpc>
              <a:buFont typeface="Arial"/>
              <a:buChar char="•"/>
            </a:pPr>
            <a:r>
              <a:rPr lang="en-US" b="true" sz="3257">
                <a:solidFill>
                  <a:srgbClr val="FFDE59"/>
                </a:solidFill>
                <a:latin typeface="Raleway Bold"/>
                <a:ea typeface="Raleway Bold"/>
                <a:cs typeface="Raleway Bold"/>
                <a:sym typeface="Raleway Bold"/>
              </a:rPr>
              <a:t>Internet des objets</a:t>
            </a:r>
            <a:r>
              <a:rPr lang="en-US" b="true" sz="3257">
                <a:solidFill>
                  <a:srgbClr val="FFDE59"/>
                </a:solidFill>
                <a:latin typeface="Raleway Bold"/>
                <a:ea typeface="Raleway Bold"/>
                <a:cs typeface="Raleway Bold"/>
                <a:sym typeface="Raleway Bold"/>
              </a:rPr>
              <a:t> (IoT) </a:t>
            </a:r>
            <a:r>
              <a:rPr lang="en-US" b="true" sz="3257">
                <a:solidFill>
                  <a:srgbClr val="FFFFFF"/>
                </a:solidFill>
                <a:latin typeface="Raleway Bold"/>
                <a:ea typeface="Raleway Bold"/>
                <a:cs typeface="Raleway Bold"/>
                <a:sym typeface="Raleway Bold"/>
              </a:rPr>
              <a:t>: Maisons et villes intelligentes.</a:t>
            </a:r>
          </a:p>
          <a:p>
            <a:pPr algn="l" marL="703396" indent="-351698" lvl="1">
              <a:lnSpc>
                <a:spcPts val="4561"/>
              </a:lnSpc>
              <a:buFont typeface="Arial"/>
              <a:buChar char="•"/>
            </a:pPr>
            <a:r>
              <a:rPr lang="en-US" b="true" sz="3257">
                <a:solidFill>
                  <a:srgbClr val="FFDE59"/>
                </a:solidFill>
                <a:latin typeface="Raleway Bold"/>
                <a:ea typeface="Raleway Bold"/>
                <a:cs typeface="Raleway Bold"/>
                <a:sym typeface="Raleway Bold"/>
              </a:rPr>
              <a:t>Blockchain et Web3</a:t>
            </a:r>
            <a:r>
              <a:rPr lang="en-US" b="true" sz="3257">
                <a:solidFill>
                  <a:srgbClr val="FFFFFF"/>
                </a:solidFill>
                <a:latin typeface="Raleway Bold"/>
                <a:ea typeface="Raleway Bold"/>
                <a:cs typeface="Raleway Bold"/>
                <a:sym typeface="Raleway Bold"/>
              </a:rPr>
              <a:t> : Finance décentralisée, transactions sécurisées.</a:t>
            </a:r>
          </a:p>
          <a:p>
            <a:pPr algn="l" marL="703396" indent="-351698" lvl="1">
              <a:lnSpc>
                <a:spcPts val="4561"/>
              </a:lnSpc>
              <a:buFont typeface="Arial"/>
              <a:buChar char="•"/>
            </a:pPr>
            <a:r>
              <a:rPr lang="en-US" b="true" sz="3257">
                <a:solidFill>
                  <a:srgbClr val="FFDE59"/>
                </a:solidFill>
                <a:latin typeface="Raleway Bold"/>
                <a:ea typeface="Raleway Bold"/>
                <a:cs typeface="Raleway Bold"/>
                <a:sym typeface="Raleway Bold"/>
              </a:rPr>
              <a:t>Informatiqu</a:t>
            </a:r>
            <a:r>
              <a:rPr lang="en-US" b="true" sz="3257">
                <a:solidFill>
                  <a:srgbClr val="FFDE59"/>
                </a:solidFill>
                <a:latin typeface="Raleway Bold"/>
                <a:ea typeface="Raleway Bold"/>
                <a:cs typeface="Raleway Bold"/>
                <a:sym typeface="Raleway Bold"/>
              </a:rPr>
              <a:t>e quantique </a:t>
            </a:r>
            <a:r>
              <a:rPr lang="en-US" b="true" sz="3257">
                <a:solidFill>
                  <a:srgbClr val="FFFFFF"/>
                </a:solidFill>
                <a:latin typeface="Raleway Bold"/>
                <a:ea typeface="Raleway Bold"/>
                <a:cs typeface="Raleway Bold"/>
                <a:sym typeface="Raleway Bold"/>
              </a:rPr>
              <a:t>: Résolution de problèmes nouvelle génération.</a:t>
            </a:r>
          </a:p>
          <a:p>
            <a:pPr algn="l" marL="703396" indent="-351698" lvl="1">
              <a:lnSpc>
                <a:spcPts val="4561"/>
              </a:lnSpc>
              <a:buFont typeface="Arial"/>
              <a:buChar char="•"/>
            </a:pPr>
            <a:r>
              <a:rPr lang="en-US" b="true" sz="3257">
                <a:solidFill>
                  <a:srgbClr val="FFDE59"/>
                </a:solidFill>
                <a:latin typeface="Raleway Bold"/>
                <a:ea typeface="Raleway Bold"/>
                <a:cs typeface="Raleway Bold"/>
                <a:sym typeface="Raleway Bold"/>
              </a:rPr>
              <a:t>Jumeau numérique </a:t>
            </a:r>
            <a:r>
              <a:rPr lang="en-US" b="true" sz="3257">
                <a:solidFill>
                  <a:srgbClr val="FFFFFF"/>
                </a:solidFill>
                <a:latin typeface="Raleway Bold"/>
                <a:ea typeface="Raleway Bold"/>
                <a:cs typeface="Raleway Bold"/>
                <a:sym typeface="Raleway Bold"/>
              </a:rPr>
              <a:t>est une réplique numérique d'un objet physique, d'une personne, d'un système ou d'un processus, contextualisée dans une version numérique de son environnement.</a:t>
            </a:r>
          </a:p>
          <a:p>
            <a:pPr algn="l">
              <a:lnSpc>
                <a:spcPts val="2181"/>
              </a:lnSpc>
            </a:pPr>
          </a:p>
        </p:txBody>
      </p:sp>
      <p:sp>
        <p:nvSpPr>
          <p:cNvPr name="Freeform 4" id="4"/>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5" id="5"/>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6" id="6"/>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28700" y="7371113"/>
            <a:ext cx="6750324" cy="2586951"/>
          </a:xfrm>
          <a:custGeom>
            <a:avLst/>
            <a:gdLst/>
            <a:ahLst/>
            <a:cxnLst/>
            <a:rect r="r" b="b" t="t" l="l"/>
            <a:pathLst>
              <a:path h="2586951" w="6750324">
                <a:moveTo>
                  <a:pt x="0" y="0"/>
                </a:moveTo>
                <a:lnTo>
                  <a:pt x="6750324" y="0"/>
                </a:lnTo>
                <a:lnTo>
                  <a:pt x="6750324" y="2586951"/>
                </a:lnTo>
                <a:lnTo>
                  <a:pt x="0" y="2586951"/>
                </a:lnTo>
                <a:lnTo>
                  <a:pt x="0" y="0"/>
                </a:lnTo>
                <a:close/>
              </a:path>
            </a:pathLst>
          </a:custGeom>
          <a:blipFill>
            <a:blip r:embed="rId9"/>
            <a:stretch>
              <a:fillRect l="0" t="0" r="0" b="0"/>
            </a:stretch>
          </a:blipFill>
        </p:spPr>
      </p:sp>
      <p:sp>
        <p:nvSpPr>
          <p:cNvPr name="Freeform 8" id="8"/>
          <p:cNvSpPr/>
          <p:nvPr/>
        </p:nvSpPr>
        <p:spPr>
          <a:xfrm flipH="false" flipV="false" rot="0">
            <a:off x="9144000" y="6719604"/>
            <a:ext cx="6576286" cy="3423609"/>
          </a:xfrm>
          <a:custGeom>
            <a:avLst/>
            <a:gdLst/>
            <a:ahLst/>
            <a:cxnLst/>
            <a:rect r="r" b="b" t="t" l="l"/>
            <a:pathLst>
              <a:path h="3423609" w="6576286">
                <a:moveTo>
                  <a:pt x="0" y="0"/>
                </a:moveTo>
                <a:lnTo>
                  <a:pt x="6576286" y="0"/>
                </a:lnTo>
                <a:lnTo>
                  <a:pt x="6576286" y="3423610"/>
                </a:lnTo>
                <a:lnTo>
                  <a:pt x="0" y="3423610"/>
                </a:lnTo>
                <a:lnTo>
                  <a:pt x="0" y="0"/>
                </a:lnTo>
                <a:close/>
              </a:path>
            </a:pathLst>
          </a:custGeom>
          <a:blipFill>
            <a:blip r:embed="rId10"/>
            <a:stretch>
              <a:fillRect l="0" t="0" r="0" b="0"/>
            </a:stretch>
          </a:blipFill>
        </p:spPr>
      </p:sp>
      <p:sp>
        <p:nvSpPr>
          <p:cNvPr name="TextBox 9" id="9"/>
          <p:cNvSpPr txBox="true"/>
          <p:nvPr/>
        </p:nvSpPr>
        <p:spPr>
          <a:xfrm rot="0">
            <a:off x="1674509" y="2325678"/>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6. TENDANCES</a:t>
            </a:r>
            <a:r>
              <a:rPr lang="en-US" b="true" sz="3430">
                <a:solidFill>
                  <a:srgbClr val="FFDE59"/>
                </a:solidFill>
                <a:latin typeface="TT Lakes Neue Bold"/>
                <a:ea typeface="TT Lakes Neue Bold"/>
                <a:cs typeface="TT Lakes Neue Bold"/>
                <a:sym typeface="TT Lakes Neue Bold"/>
              </a:rPr>
              <a:t> FUTURES</a:t>
            </a:r>
          </a:p>
        </p:txBody>
      </p:sp>
      <p:sp>
        <p:nvSpPr>
          <p:cNvPr name="TextBox 10" id="10"/>
          <p:cNvSpPr txBox="true"/>
          <p:nvPr/>
        </p:nvSpPr>
        <p:spPr>
          <a:xfrm rot="0">
            <a:off x="15906401" y="9813688"/>
            <a:ext cx="3867303" cy="306640"/>
          </a:xfrm>
          <a:prstGeom prst="rect">
            <a:avLst/>
          </a:prstGeom>
        </p:spPr>
        <p:txBody>
          <a:bodyPr anchor="t" rtlCol="false" tIns="0" lIns="0" bIns="0" rIns="0">
            <a:spAutoFit/>
          </a:bodyPr>
          <a:lstStyle/>
          <a:p>
            <a:pPr algn="l">
              <a:lnSpc>
                <a:spcPts val="2381"/>
              </a:lnSpc>
              <a:spcBef>
                <a:spcPct val="0"/>
              </a:spcBef>
            </a:pPr>
            <a:r>
              <a:rPr lang="en-US" sz="2246">
                <a:solidFill>
                  <a:srgbClr val="FFFFFF"/>
                </a:solidFill>
                <a:latin typeface="TT Lakes Neue"/>
                <a:ea typeface="TT Lakes Neue"/>
                <a:cs typeface="TT Lakes Neue"/>
                <a:sym typeface="TT Lakes Neue"/>
              </a:rPr>
              <a:t>www.upl-univ.ac</a:t>
            </a:r>
          </a:p>
        </p:txBody>
      </p:sp>
      <p:sp>
        <p:nvSpPr>
          <p:cNvPr name="TextBox 11" id="11"/>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2" id="12"/>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95850" y="2153339"/>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63158" y="5715831"/>
            <a:ext cx="18024842" cy="3452293"/>
          </a:xfrm>
          <a:prstGeom prst="rect">
            <a:avLst/>
          </a:prstGeom>
        </p:spPr>
        <p:txBody>
          <a:bodyPr anchor="t" rtlCol="false" tIns="0" lIns="0" bIns="0" rIns="0">
            <a:spAutoFit/>
          </a:bodyPr>
          <a:lstStyle/>
          <a:p>
            <a:pPr algn="l">
              <a:lnSpc>
                <a:spcPts val="4701"/>
              </a:lnSpc>
            </a:pPr>
            <a:r>
              <a:rPr lang="en-US" sz="3357" b="true">
                <a:solidFill>
                  <a:srgbClr val="FFFFFF"/>
                </a:solidFill>
                <a:latin typeface="Raleway Bold"/>
                <a:ea typeface="Raleway Bold"/>
                <a:cs typeface="Raleway Bold"/>
                <a:sym typeface="Raleway Bold"/>
              </a:rPr>
              <a:t>Les technologies numériques sont omniprésentes et</a:t>
            </a:r>
            <a:r>
              <a:rPr lang="en-US" sz="3357" b="true">
                <a:solidFill>
                  <a:srgbClr val="FFFFFF"/>
                </a:solidFill>
                <a:latin typeface="Raleway Bold"/>
                <a:ea typeface="Raleway Bold"/>
                <a:cs typeface="Raleway Bold"/>
                <a:sym typeface="Raleway Bold"/>
              </a:rPr>
              <a:t> façonnent la société et l'économie.</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Elles sont porteuses d'opportunités et de défis.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La </a:t>
            </a:r>
            <a:r>
              <a:rPr lang="en-US" b="true" sz="3357">
                <a:solidFill>
                  <a:srgbClr val="FFFFFF"/>
                </a:solidFill>
                <a:latin typeface="Raleway Bold"/>
                <a:ea typeface="Raleway Bold"/>
                <a:cs typeface="Raleway Bold"/>
                <a:sym typeface="Raleway Bold"/>
              </a:rPr>
              <a:t>clé réside dans une adoption responsable et inclusive.</a:t>
            </a:r>
          </a:p>
          <a:p>
            <a:pPr algn="l">
              <a:lnSpc>
                <a:spcPts val="4701"/>
              </a:lnSpc>
            </a:pPr>
          </a:p>
          <a:p>
            <a:pPr algn="l">
              <a:lnSpc>
                <a:spcPts val="4281"/>
              </a:lnSpc>
            </a:pPr>
            <a:r>
              <a:rPr lang="en-US" sz="3057" b="true">
                <a:solidFill>
                  <a:srgbClr val="FFFFFF"/>
                </a:solidFill>
                <a:latin typeface="Raleway Bold"/>
                <a:ea typeface="Raleway Bold"/>
                <a:cs typeface="Raleway Bold"/>
                <a:sym typeface="Raleway Bold"/>
              </a:rPr>
              <a:t>L</a:t>
            </a:r>
            <a:r>
              <a:rPr lang="en-US" sz="3057" b="true">
                <a:solidFill>
                  <a:srgbClr val="FFFFFF"/>
                </a:solidFill>
                <a:latin typeface="Raleway Bold"/>
                <a:ea typeface="Raleway Bold"/>
                <a:cs typeface="Raleway Bold"/>
                <a:sym typeface="Raleway Bold"/>
              </a:rPr>
              <a:t>es technologi</a:t>
            </a:r>
            <a:r>
              <a:rPr lang="en-US" sz="3057" b="true">
                <a:solidFill>
                  <a:srgbClr val="FFFFFF"/>
                </a:solidFill>
                <a:latin typeface="Raleway Bold"/>
                <a:ea typeface="Raleway Bold"/>
                <a:cs typeface="Raleway Bold"/>
                <a:sym typeface="Raleway Bold"/>
              </a:rPr>
              <a:t>es numériques ne sont pas de simples outils, elles sont des moteurs de transformation. Notre responsabilité est de veiller à ce que personne ne soit laissé pour compte. </a:t>
            </a: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416137" y="2967217"/>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7. CONCLUSION</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661954" y="1606076"/>
            <a:ext cx="16417848" cy="479552"/>
          </a:xfrm>
          <a:prstGeom prst="rect">
            <a:avLst/>
          </a:prstGeom>
        </p:spPr>
        <p:txBody>
          <a:bodyPr anchor="t" rtlCol="false" tIns="0" lIns="0" bIns="0" rIns="0">
            <a:spAutoFit/>
          </a:bodyPr>
          <a:lstStyle/>
          <a:p>
            <a:pPr algn="l">
              <a:lnSpc>
                <a:spcPts val="3603"/>
              </a:lnSpc>
              <a:spcBef>
                <a:spcPct val="0"/>
              </a:spcBef>
            </a:pPr>
            <a:r>
              <a:rPr lang="en-US" b="true" sz="3399">
                <a:solidFill>
                  <a:srgbClr val="FFFFFF"/>
                </a:solidFill>
                <a:latin typeface="Montserrat Bold"/>
                <a:ea typeface="Montserrat Bold"/>
                <a:cs typeface="Montserrat Bold"/>
                <a:sym typeface="Montserrat Bold"/>
              </a:rPr>
              <a:t>INTRODUCTION AUX FONDEMENTS TECHNIQUES DU NUMÉRIQUE</a:t>
            </a:r>
          </a:p>
        </p:txBody>
      </p:sp>
      <p:sp>
        <p:nvSpPr>
          <p:cNvPr name="Freeform 12" id="12"/>
          <p:cNvSpPr/>
          <p:nvPr/>
        </p:nvSpPr>
        <p:spPr>
          <a:xfrm flipH="false" flipV="false" rot="0">
            <a:off x="3689124" y="175371"/>
            <a:ext cx="3223503" cy="1207551"/>
          </a:xfrm>
          <a:custGeom>
            <a:avLst/>
            <a:gdLst/>
            <a:ahLst/>
            <a:cxnLst/>
            <a:rect r="r" b="b" t="t" l="l"/>
            <a:pathLst>
              <a:path h="1207551" w="3223503">
                <a:moveTo>
                  <a:pt x="0" y="0"/>
                </a:moveTo>
                <a:lnTo>
                  <a:pt x="3223503" y="0"/>
                </a:lnTo>
                <a:lnTo>
                  <a:pt x="3223503" y="1207551"/>
                </a:lnTo>
                <a:lnTo>
                  <a:pt x="0" y="1207551"/>
                </a:lnTo>
                <a:lnTo>
                  <a:pt x="0" y="0"/>
                </a:lnTo>
                <a:close/>
              </a:path>
            </a:pathLst>
          </a:custGeom>
          <a:blipFill>
            <a:blip r:embed="rId11"/>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4984803" y="-1314334"/>
            <a:ext cx="8318394" cy="13299759"/>
          </a:xfrm>
          <a:custGeom>
            <a:avLst/>
            <a:gdLst/>
            <a:ahLst/>
            <a:cxnLst/>
            <a:rect r="r" b="b" t="t" l="l"/>
            <a:pathLst>
              <a:path h="13299759" w="8318394">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55515" y="2243991"/>
            <a:ext cx="742265" cy="742265"/>
          </a:xfrm>
          <a:custGeom>
            <a:avLst/>
            <a:gdLst/>
            <a:ahLst/>
            <a:cxnLst/>
            <a:rect r="r" b="b" t="t" l="l"/>
            <a:pathLst>
              <a:path h="742265" w="742265">
                <a:moveTo>
                  <a:pt x="0" y="0"/>
                </a:moveTo>
                <a:lnTo>
                  <a:pt x="742264" y="0"/>
                </a:lnTo>
                <a:lnTo>
                  <a:pt x="742264" y="742265"/>
                </a:lnTo>
                <a:lnTo>
                  <a:pt x="0" y="7422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95089" y="4598153"/>
            <a:ext cx="5097823" cy="1636709"/>
          </a:xfrm>
          <a:prstGeom prst="rect">
            <a:avLst/>
          </a:prstGeom>
        </p:spPr>
        <p:txBody>
          <a:bodyPr anchor="t" rtlCol="false" tIns="0" lIns="0" bIns="0" rIns="0">
            <a:spAutoFit/>
          </a:bodyPr>
          <a:lstStyle/>
          <a:p>
            <a:pPr algn="ctr">
              <a:lnSpc>
                <a:spcPts val="12523"/>
              </a:lnSpc>
              <a:spcBef>
                <a:spcPct val="0"/>
              </a:spcBef>
            </a:pPr>
            <a:r>
              <a:rPr lang="en-US" b="true" sz="11814">
                <a:solidFill>
                  <a:srgbClr val="FFFFFF"/>
                </a:solidFill>
                <a:latin typeface="TT Lakes Neue Bold"/>
                <a:ea typeface="TT Lakes Neue Bold"/>
                <a:cs typeface="TT Lakes Neue Bold"/>
                <a:sym typeface="TT Lakes Neue Bold"/>
              </a:rPr>
              <a:t>YOU!</a:t>
            </a:r>
          </a:p>
        </p:txBody>
      </p:sp>
      <p:sp>
        <p:nvSpPr>
          <p:cNvPr name="TextBox 5" id="5"/>
          <p:cNvSpPr txBox="true"/>
          <p:nvPr/>
        </p:nvSpPr>
        <p:spPr>
          <a:xfrm rot="0">
            <a:off x="6245623" y="3359600"/>
            <a:ext cx="5796755" cy="1636709"/>
          </a:xfrm>
          <a:prstGeom prst="rect">
            <a:avLst/>
          </a:prstGeom>
        </p:spPr>
        <p:txBody>
          <a:bodyPr anchor="t" rtlCol="false" tIns="0" lIns="0" bIns="0" rIns="0">
            <a:spAutoFit/>
          </a:bodyPr>
          <a:lstStyle/>
          <a:p>
            <a:pPr algn="ctr">
              <a:lnSpc>
                <a:spcPts val="12523"/>
              </a:lnSpc>
              <a:spcBef>
                <a:spcPct val="0"/>
              </a:spcBef>
            </a:pPr>
            <a:r>
              <a:rPr lang="en-US" b="true" sz="11814">
                <a:solidFill>
                  <a:srgbClr val="84E3F8"/>
                </a:solidFill>
                <a:latin typeface="TT Lakes Neue Bold"/>
                <a:ea typeface="TT Lakes Neue Bold"/>
                <a:cs typeface="TT Lakes Neue Bold"/>
                <a:sym typeface="TT Lakes Neue Bold"/>
              </a:rPr>
              <a:t>THANK</a:t>
            </a:r>
          </a:p>
        </p:txBody>
      </p:sp>
      <p:sp>
        <p:nvSpPr>
          <p:cNvPr name="TextBox 6" id="6"/>
          <p:cNvSpPr txBox="true"/>
          <p:nvPr/>
        </p:nvSpPr>
        <p:spPr>
          <a:xfrm rot="0">
            <a:off x="4479387" y="6511087"/>
            <a:ext cx="10457483" cy="1663956"/>
          </a:xfrm>
          <a:prstGeom prst="rect">
            <a:avLst/>
          </a:prstGeom>
        </p:spPr>
        <p:txBody>
          <a:bodyPr anchor="t" rtlCol="false" tIns="0" lIns="0" bIns="0" rIns="0">
            <a:spAutoFit/>
          </a:bodyPr>
          <a:lstStyle/>
          <a:p>
            <a:pPr algn="ctr">
              <a:lnSpc>
                <a:spcPts val="3233"/>
              </a:lnSpc>
            </a:pPr>
            <a:r>
              <a:rPr lang="en-US" sz="3050">
                <a:solidFill>
                  <a:srgbClr val="FFFFFF"/>
                </a:solidFill>
                <a:latin typeface="Raleway"/>
                <a:ea typeface="Raleway"/>
                <a:cs typeface="Raleway"/>
                <a:sym typeface="Raleway"/>
              </a:rPr>
              <a:t>Merci d'explorer avec nous l’introduction aux fondements techniques du numérique ! </a:t>
            </a:r>
          </a:p>
          <a:p>
            <a:pPr algn="ctr">
              <a:lnSpc>
                <a:spcPts val="3233"/>
              </a:lnSpc>
            </a:pPr>
          </a:p>
          <a:p>
            <a:pPr algn="ctr">
              <a:lnSpc>
                <a:spcPts val="3233"/>
              </a:lnSpc>
              <a:spcBef>
                <a:spcPct val="0"/>
              </a:spcBef>
            </a:pPr>
            <a:r>
              <a:rPr lang="en-US" sz="3050">
                <a:solidFill>
                  <a:srgbClr val="FFFFFF"/>
                </a:solidFill>
                <a:latin typeface="Raleway"/>
                <a:ea typeface="Raleway"/>
                <a:cs typeface="Raleway"/>
                <a:sym typeface="Raleway"/>
              </a:rPr>
              <a:t>Façonnons l'avenir ensemble.</a:t>
            </a:r>
          </a:p>
        </p:txBody>
      </p:sp>
      <p:sp>
        <p:nvSpPr>
          <p:cNvPr name="Freeform 7" id="7"/>
          <p:cNvSpPr/>
          <p:nvPr/>
        </p:nvSpPr>
        <p:spPr>
          <a:xfrm flipH="false" flipV="false" rot="0">
            <a:off x="2494121" y="857710"/>
            <a:ext cx="1789958" cy="1757413"/>
          </a:xfrm>
          <a:custGeom>
            <a:avLst/>
            <a:gdLst/>
            <a:ahLst/>
            <a:cxnLst/>
            <a:rect r="r" b="b" t="t" l="l"/>
            <a:pathLst>
              <a:path h="1757413" w="1789958">
                <a:moveTo>
                  <a:pt x="0" y="0"/>
                </a:moveTo>
                <a:lnTo>
                  <a:pt x="1789958" y="0"/>
                </a:lnTo>
                <a:lnTo>
                  <a:pt x="1789958" y="1757413"/>
                </a:lnTo>
                <a:lnTo>
                  <a:pt x="0" y="1757413"/>
                </a:lnTo>
                <a:lnTo>
                  <a:pt x="0" y="0"/>
                </a:lnTo>
                <a:close/>
              </a:path>
            </a:pathLst>
          </a:custGeom>
          <a:blipFill>
            <a:blip r:embed="rId6">
              <a:alphaModFix amt="2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024884" y="2318006"/>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77919" y="3825959"/>
            <a:ext cx="3946014" cy="3874268"/>
          </a:xfrm>
          <a:custGeom>
            <a:avLst/>
            <a:gdLst/>
            <a:ahLst/>
            <a:cxnLst/>
            <a:rect r="r" b="b" t="t" l="l"/>
            <a:pathLst>
              <a:path h="3874268" w="3946014">
                <a:moveTo>
                  <a:pt x="0" y="0"/>
                </a:moveTo>
                <a:lnTo>
                  <a:pt x="3946014" y="0"/>
                </a:lnTo>
                <a:lnTo>
                  <a:pt x="3946014" y="3874268"/>
                </a:lnTo>
                <a:lnTo>
                  <a:pt x="0" y="3874268"/>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24577" y="4267327"/>
            <a:ext cx="3257398" cy="3257398"/>
            <a:chOff x="0" y="0"/>
            <a:chExt cx="14840029" cy="14840029"/>
          </a:xfrm>
        </p:grpSpPr>
        <p:sp>
          <p:nvSpPr>
            <p:cNvPr name="Freeform 4" id="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BBDE"/>
            </a:solidFill>
          </p:spPr>
        </p:sp>
        <p:sp>
          <p:nvSpPr>
            <p:cNvPr name="Freeform 5" id="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6" id="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7" id="7"/>
          <p:cNvSpPr txBox="true"/>
          <p:nvPr/>
        </p:nvSpPr>
        <p:spPr>
          <a:xfrm rot="0">
            <a:off x="4842652" y="3363213"/>
            <a:ext cx="13243851" cy="5801598"/>
          </a:xfrm>
          <a:prstGeom prst="rect">
            <a:avLst/>
          </a:prstGeom>
        </p:spPr>
        <p:txBody>
          <a:bodyPr anchor="t" rtlCol="false" tIns="0" lIns="0" bIns="0" rIns="0">
            <a:spAutoFit/>
          </a:bodyPr>
          <a:lstStyle/>
          <a:p>
            <a:pPr algn="l">
              <a:lnSpc>
                <a:spcPts val="5117"/>
              </a:lnSpc>
            </a:pPr>
            <a:r>
              <a:rPr lang="en-US" sz="3082" b="true">
                <a:solidFill>
                  <a:srgbClr val="FFDE59"/>
                </a:solidFill>
                <a:latin typeface="Raleway Bold"/>
                <a:ea typeface="Raleway Bold"/>
                <a:cs typeface="Raleway Bold"/>
                <a:sym typeface="Raleway Bold"/>
              </a:rPr>
              <a:t>1. QUID TECHNOLOGIES NUMÉRIQUES ?</a:t>
            </a:r>
          </a:p>
          <a:p>
            <a:pPr algn="l">
              <a:lnSpc>
                <a:spcPts val="5117"/>
              </a:lnSpc>
            </a:pPr>
            <a:r>
              <a:rPr lang="en-US" sz="3082" b="true">
                <a:solidFill>
                  <a:srgbClr val="FFDE59"/>
                </a:solidFill>
                <a:latin typeface="Raleway Bold"/>
                <a:ea typeface="Raleway Bold"/>
                <a:cs typeface="Raleway Bold"/>
                <a:sym typeface="Raleway Bold"/>
              </a:rPr>
              <a:t>2. ÉVOLUTION DES TECHNOLOGIES NUMÉRIQUES</a:t>
            </a:r>
          </a:p>
          <a:p>
            <a:pPr algn="l">
              <a:lnSpc>
                <a:spcPts val="5117"/>
              </a:lnSpc>
            </a:pPr>
            <a:r>
              <a:rPr lang="en-US" sz="3082" b="true">
                <a:solidFill>
                  <a:srgbClr val="FFDE59"/>
                </a:solidFill>
                <a:latin typeface="Raleway Bold"/>
                <a:ea typeface="Raleway Bold"/>
                <a:cs typeface="Raleway Bold"/>
                <a:sym typeface="Raleway Bold"/>
              </a:rPr>
              <a:t>3. CONCEPTS CLÉS</a:t>
            </a:r>
          </a:p>
          <a:p>
            <a:pPr algn="l">
              <a:lnSpc>
                <a:spcPts val="5117"/>
              </a:lnSpc>
            </a:pPr>
            <a:r>
              <a:rPr lang="en-US" sz="3082" b="true">
                <a:solidFill>
                  <a:srgbClr val="FFDE59"/>
                </a:solidFill>
                <a:latin typeface="Raleway Bold"/>
                <a:ea typeface="Raleway Bold"/>
                <a:cs typeface="Raleway Bold"/>
                <a:sym typeface="Raleway Bold"/>
              </a:rPr>
              <a:t>4. COMPOSANTS CLÉS DU NUMÉRIQUES</a:t>
            </a:r>
          </a:p>
          <a:p>
            <a:pPr algn="l" marL="665596" indent="-332798" lvl="1">
              <a:lnSpc>
                <a:spcPts val="5117"/>
              </a:lnSpc>
              <a:buFont typeface="Arial"/>
              <a:buChar char="•"/>
            </a:pPr>
            <a:r>
              <a:rPr lang="en-US" b="true" sz="3082">
                <a:solidFill>
                  <a:srgbClr val="FFDE59"/>
                </a:solidFill>
                <a:latin typeface="Raleway Bold"/>
                <a:ea typeface="Raleway Bold"/>
                <a:cs typeface="Raleway Bold"/>
                <a:sym typeface="Raleway Bold"/>
              </a:rPr>
              <a:t>INFORMATION ET MÉDIAS NUMÉRIQUES</a:t>
            </a:r>
          </a:p>
          <a:p>
            <a:pPr algn="l" marL="665596" indent="-332798" lvl="1">
              <a:lnSpc>
                <a:spcPts val="5117"/>
              </a:lnSpc>
              <a:buFont typeface="Arial"/>
              <a:buChar char="•"/>
            </a:pPr>
            <a:r>
              <a:rPr lang="en-US" b="true" sz="3082">
                <a:solidFill>
                  <a:srgbClr val="FFDE59"/>
                </a:solidFill>
                <a:latin typeface="Raleway Bold"/>
                <a:ea typeface="Raleway Bold"/>
                <a:cs typeface="Raleway Bold"/>
                <a:sym typeface="Raleway Bold"/>
              </a:rPr>
              <a:t>SÉCURITÉ ET ÉTHIQUE NUMÉRIQUES</a:t>
            </a:r>
          </a:p>
          <a:p>
            <a:pPr algn="l">
              <a:lnSpc>
                <a:spcPts val="5117"/>
              </a:lnSpc>
            </a:pPr>
            <a:r>
              <a:rPr lang="en-US" sz="3082" b="true">
                <a:solidFill>
                  <a:srgbClr val="FFDE59"/>
                </a:solidFill>
                <a:latin typeface="Raleway Bold"/>
                <a:ea typeface="Raleway Bold"/>
                <a:cs typeface="Raleway Bold"/>
                <a:sym typeface="Raleway Bold"/>
              </a:rPr>
              <a:t>5. AVANTAGES ET DÉFIS</a:t>
            </a:r>
          </a:p>
          <a:p>
            <a:pPr algn="l">
              <a:lnSpc>
                <a:spcPts val="5117"/>
              </a:lnSpc>
            </a:pPr>
            <a:r>
              <a:rPr lang="en-US" sz="3082" b="true">
                <a:solidFill>
                  <a:srgbClr val="FFDE59"/>
                </a:solidFill>
                <a:latin typeface="Raleway Bold"/>
                <a:ea typeface="Raleway Bold"/>
                <a:cs typeface="Raleway Bold"/>
                <a:sym typeface="Raleway Bold"/>
              </a:rPr>
              <a:t>6. TENDANCES FUTURES</a:t>
            </a:r>
          </a:p>
          <a:p>
            <a:pPr algn="l">
              <a:lnSpc>
                <a:spcPts val="5117"/>
              </a:lnSpc>
            </a:pPr>
            <a:r>
              <a:rPr lang="en-US" sz="3082" b="true">
                <a:solidFill>
                  <a:srgbClr val="FFDE59"/>
                </a:solidFill>
                <a:latin typeface="Raleway Bold"/>
                <a:ea typeface="Raleway Bold"/>
                <a:cs typeface="Raleway Bold"/>
                <a:sym typeface="Raleway Bold"/>
              </a:rPr>
              <a:t>7. CONCLUSION</a:t>
            </a:r>
          </a:p>
        </p:txBody>
      </p:sp>
      <p:sp>
        <p:nvSpPr>
          <p:cNvPr name="Freeform 8" id="8"/>
          <p:cNvSpPr/>
          <p:nvPr/>
        </p:nvSpPr>
        <p:spPr>
          <a:xfrm flipH="false" flipV="false" rot="0">
            <a:off x="16036943"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TextBox 9" id="9"/>
          <p:cNvSpPr txBox="true"/>
          <p:nvPr/>
        </p:nvSpPr>
        <p:spPr>
          <a:xfrm rot="0">
            <a:off x="554371" y="1875339"/>
            <a:ext cx="16417848" cy="1395602"/>
          </a:xfrm>
          <a:prstGeom prst="rect">
            <a:avLst/>
          </a:prstGeom>
        </p:spPr>
        <p:txBody>
          <a:bodyPr anchor="t" rtlCol="false" tIns="0" lIns="0" bIns="0" rIns="0">
            <a:spAutoFit/>
          </a:bodyPr>
          <a:lstStyle/>
          <a:p>
            <a:pPr algn="l">
              <a:lnSpc>
                <a:spcPts val="5405"/>
              </a:lnSpc>
              <a:spcBef>
                <a:spcPct val="0"/>
              </a:spcBef>
            </a:pPr>
            <a:r>
              <a:rPr lang="en-US" b="true" sz="5099">
                <a:solidFill>
                  <a:srgbClr val="FFFFFF"/>
                </a:solidFill>
                <a:latin typeface="Montserrat Bold"/>
                <a:ea typeface="Montserrat Bold"/>
                <a:cs typeface="Montserrat Bold"/>
                <a:sym typeface="Montserrat Bold"/>
              </a:rPr>
              <a:t>INTRODUCTION AUX FONDEMENTS TECHNIQUES DU NUMÉRIQUE</a:t>
            </a:r>
          </a:p>
        </p:txBody>
      </p:sp>
      <p:sp>
        <p:nvSpPr>
          <p:cNvPr name="Freeform 10" id="10"/>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11" id="11"/>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Freeform 13" id="13"/>
          <p:cNvSpPr/>
          <p:nvPr/>
        </p:nvSpPr>
        <p:spPr>
          <a:xfrm flipH="false" flipV="false" rot="0">
            <a:off x="14933156" y="8888107"/>
            <a:ext cx="3223503" cy="1207551"/>
          </a:xfrm>
          <a:custGeom>
            <a:avLst/>
            <a:gdLst/>
            <a:ahLst/>
            <a:cxnLst/>
            <a:rect r="r" b="b" t="t" l="l"/>
            <a:pathLst>
              <a:path h="1207551" w="3223503">
                <a:moveTo>
                  <a:pt x="0" y="0"/>
                </a:moveTo>
                <a:lnTo>
                  <a:pt x="3223503" y="0"/>
                </a:lnTo>
                <a:lnTo>
                  <a:pt x="3223503" y="1207550"/>
                </a:lnTo>
                <a:lnTo>
                  <a:pt x="0" y="1207550"/>
                </a:lnTo>
                <a:lnTo>
                  <a:pt x="0" y="0"/>
                </a:lnTo>
                <a:close/>
              </a:path>
            </a:pathLst>
          </a:custGeom>
          <a:blipFill>
            <a:blip r:embed="rId9"/>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95850" y="2153339"/>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62865" y="5162550"/>
            <a:ext cx="17762271" cy="5636021"/>
          </a:xfrm>
          <a:prstGeom prst="rect">
            <a:avLst/>
          </a:prstGeom>
        </p:spPr>
        <p:txBody>
          <a:bodyPr anchor="t" rtlCol="false" tIns="0" lIns="0" bIns="0" rIns="0">
            <a:spAutoFit/>
          </a:bodyPr>
          <a:lstStyle/>
          <a:p>
            <a:pPr algn="l">
              <a:lnSpc>
                <a:spcPts val="2817"/>
              </a:lnSpc>
            </a:pPr>
          </a:p>
          <a:p>
            <a:pPr algn="l">
              <a:lnSpc>
                <a:spcPts val="3559"/>
              </a:lnSpc>
            </a:pPr>
            <a:r>
              <a:rPr lang="en-US" sz="3357" b="true">
                <a:solidFill>
                  <a:srgbClr val="FFFFFF"/>
                </a:solidFill>
                <a:latin typeface="Raleway Bold"/>
                <a:ea typeface="Raleway Bold"/>
                <a:cs typeface="Raleway Bold"/>
                <a:sym typeface="Raleway Bold"/>
              </a:rPr>
              <a:t>=&gt; Les technologies numériques sont des systèmes, des appareils et des plateformes qui génèrent, stockent, traitent et transmettent des </a:t>
            </a:r>
            <a:r>
              <a:rPr lang="en-US" sz="3357" b="true">
                <a:solidFill>
                  <a:srgbClr val="FFDE59"/>
                </a:solidFill>
                <a:latin typeface="Raleway Bold"/>
                <a:ea typeface="Raleway Bold"/>
                <a:cs typeface="Raleway Bold"/>
                <a:sym typeface="Raleway Bold"/>
              </a:rPr>
              <a:t>données</a:t>
            </a:r>
            <a:r>
              <a:rPr lang="en-US" sz="3357" b="true">
                <a:solidFill>
                  <a:srgbClr val="FFFFFF"/>
                </a:solidFill>
                <a:latin typeface="Raleway Bold"/>
                <a:ea typeface="Raleway Bold"/>
                <a:cs typeface="Raleway Bold"/>
                <a:sym typeface="Raleway Bold"/>
              </a:rPr>
              <a:t> sous forme numérique.</a:t>
            </a:r>
          </a:p>
          <a:p>
            <a:pPr algn="l">
              <a:lnSpc>
                <a:spcPts val="3559"/>
              </a:lnSpc>
            </a:pPr>
          </a:p>
          <a:p>
            <a:pPr algn="l">
              <a:lnSpc>
                <a:spcPts val="3983"/>
              </a:lnSpc>
            </a:pPr>
            <a:r>
              <a:rPr lang="en-US" sz="3757" b="true">
                <a:solidFill>
                  <a:srgbClr val="FFFFFF"/>
                </a:solidFill>
                <a:latin typeface="Raleway Bold"/>
                <a:ea typeface="Raleway Bold"/>
                <a:cs typeface="Raleway Bold"/>
                <a:sym typeface="Raleway Bold"/>
              </a:rPr>
              <a:t>=&gt; Exemples : Ordinateurs, smartphones, Internet, cloud, IoT, IA.</a:t>
            </a:r>
          </a:p>
          <a:p>
            <a:pPr algn="l">
              <a:lnSpc>
                <a:spcPts val="3983"/>
              </a:lnSpc>
            </a:pPr>
          </a:p>
          <a:p>
            <a:pPr algn="l">
              <a:lnSpc>
                <a:spcPts val="3983"/>
              </a:lnSpc>
            </a:pPr>
            <a:r>
              <a:rPr lang="en-US" sz="3757" b="true">
                <a:solidFill>
                  <a:srgbClr val="FFFFFF"/>
                </a:solidFill>
                <a:latin typeface="Raleway Bold"/>
                <a:ea typeface="Raleway Bold"/>
                <a:cs typeface="Raleway Bold"/>
                <a:sym typeface="Raleway Bold"/>
              </a:rPr>
              <a:t>La technologie numérique englobe également des innovations plus vastes comme Internet, qui nous permet de communiquer instantanément à travers le monde, et la technologie blockchain derrière les cryptomonnaies, créant des systèmes financiers sécurisés et décentralisés.</a:t>
            </a:r>
          </a:p>
          <a:p>
            <a:pPr algn="l">
              <a:lnSpc>
                <a:spcPts val="3347"/>
              </a:lnSpc>
            </a:pPr>
          </a:p>
          <a:p>
            <a:pPr algn="l">
              <a:lnSpc>
                <a:spcPts val="3665"/>
              </a:lnSpc>
            </a:pP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596291" y="2153339"/>
            <a:ext cx="5418786" cy="2799706"/>
          </a:xfrm>
          <a:custGeom>
            <a:avLst/>
            <a:gdLst/>
            <a:ahLst/>
            <a:cxnLst/>
            <a:rect r="r" b="b" t="t" l="l"/>
            <a:pathLst>
              <a:path h="2799706" w="5418786">
                <a:moveTo>
                  <a:pt x="0" y="0"/>
                </a:moveTo>
                <a:lnTo>
                  <a:pt x="5418786" y="0"/>
                </a:lnTo>
                <a:lnTo>
                  <a:pt x="5418786" y="2799707"/>
                </a:lnTo>
                <a:lnTo>
                  <a:pt x="0" y="2799707"/>
                </a:lnTo>
                <a:lnTo>
                  <a:pt x="0" y="0"/>
                </a:lnTo>
                <a:close/>
              </a:path>
            </a:pathLst>
          </a:custGeom>
          <a:blipFill>
            <a:blip r:embed="rId11"/>
            <a:stretch>
              <a:fillRect l="0" t="0" r="0" b="0"/>
            </a:stretch>
          </a:blipFill>
        </p:spPr>
      </p:sp>
      <p:sp>
        <p:nvSpPr>
          <p:cNvPr name="TextBox 9" id="9"/>
          <p:cNvSpPr txBox="true"/>
          <p:nvPr/>
        </p:nvSpPr>
        <p:spPr>
          <a:xfrm rot="0">
            <a:off x="2057285" y="3195817"/>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2. </a:t>
            </a:r>
            <a:r>
              <a:rPr lang="en-US" b="true" sz="3430">
                <a:solidFill>
                  <a:srgbClr val="FFDE59"/>
                </a:solidFill>
                <a:latin typeface="TT Lakes Neue Bold"/>
                <a:ea typeface="TT Lakes Neue Bold"/>
                <a:cs typeface="TT Lakes Neue Bold"/>
                <a:sym typeface="TT Lakes Neue Bold"/>
              </a:rPr>
              <a:t>QUID TECHNOLOGIES NUMÉRIQUES ? </a:t>
            </a:r>
          </a:p>
        </p:txBody>
      </p:sp>
      <p:sp>
        <p:nvSpPr>
          <p:cNvPr name="TextBox 10" id="10"/>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1" id="11"/>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2" id="12"/>
          <p:cNvSpPr txBox="true"/>
          <p:nvPr/>
        </p:nvSpPr>
        <p:spPr>
          <a:xfrm rot="0">
            <a:off x="661954" y="1606076"/>
            <a:ext cx="16417848" cy="479552"/>
          </a:xfrm>
          <a:prstGeom prst="rect">
            <a:avLst/>
          </a:prstGeom>
        </p:spPr>
        <p:txBody>
          <a:bodyPr anchor="t" rtlCol="false" tIns="0" lIns="0" bIns="0" rIns="0">
            <a:spAutoFit/>
          </a:bodyPr>
          <a:lstStyle/>
          <a:p>
            <a:pPr algn="l">
              <a:lnSpc>
                <a:spcPts val="3603"/>
              </a:lnSpc>
              <a:spcBef>
                <a:spcPct val="0"/>
              </a:spcBef>
            </a:pPr>
            <a:r>
              <a:rPr lang="en-US" b="true" sz="3399">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0059" y="1511800"/>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80059" y="4172103"/>
            <a:ext cx="6606225" cy="6077727"/>
          </a:xfrm>
          <a:custGeom>
            <a:avLst/>
            <a:gdLst/>
            <a:ahLst/>
            <a:cxnLst/>
            <a:rect r="r" b="b" t="t" l="l"/>
            <a:pathLst>
              <a:path h="6077727" w="6606225">
                <a:moveTo>
                  <a:pt x="0" y="0"/>
                </a:moveTo>
                <a:lnTo>
                  <a:pt x="6606225" y="0"/>
                </a:lnTo>
                <a:lnTo>
                  <a:pt x="6606225" y="6077726"/>
                </a:lnTo>
                <a:lnTo>
                  <a:pt x="0" y="6077726"/>
                </a:lnTo>
                <a:lnTo>
                  <a:pt x="0" y="0"/>
                </a:lnTo>
                <a:close/>
              </a:path>
            </a:pathLst>
          </a:custGeom>
          <a:blipFill>
            <a:blip r:embed="rId9"/>
            <a:stretch>
              <a:fillRect l="0" t="0" r="0" b="0"/>
            </a:stretch>
          </a:blipFill>
        </p:spPr>
      </p:sp>
      <p:sp>
        <p:nvSpPr>
          <p:cNvPr name="TextBox 7" id="7"/>
          <p:cNvSpPr txBox="true"/>
          <p:nvPr/>
        </p:nvSpPr>
        <p:spPr>
          <a:xfrm rot="0">
            <a:off x="7154230" y="4257828"/>
            <a:ext cx="10854864" cy="5820552"/>
          </a:xfrm>
          <a:prstGeom prst="rect">
            <a:avLst/>
          </a:prstGeom>
        </p:spPr>
        <p:txBody>
          <a:bodyPr anchor="t" rtlCol="false" tIns="0" lIns="0" bIns="0" rIns="0">
            <a:spAutoFit/>
          </a:bodyPr>
          <a:lstStyle/>
          <a:p>
            <a:pPr algn="just">
              <a:lnSpc>
                <a:spcPts val="3665"/>
              </a:lnSpc>
            </a:pPr>
            <a:r>
              <a:rPr lang="en-US" sz="3457" b="true">
                <a:solidFill>
                  <a:srgbClr val="FFFFFF"/>
                </a:solidFill>
                <a:latin typeface="Raleway Bold"/>
                <a:ea typeface="Raleway Bold"/>
                <a:cs typeface="Raleway Bold"/>
                <a:sym typeface="Raleway Bold"/>
              </a:rPr>
              <a:t>La </a:t>
            </a:r>
            <a:r>
              <a:rPr lang="en-US" sz="3457" b="true">
                <a:solidFill>
                  <a:srgbClr val="FFDE59"/>
                </a:solidFill>
                <a:latin typeface="Raleway Bold"/>
                <a:ea typeface="Raleway Bold"/>
                <a:cs typeface="Raleway Bold"/>
                <a:sym typeface="Raleway Bold"/>
              </a:rPr>
              <a:t>technologie analogique</a:t>
            </a:r>
            <a:r>
              <a:rPr lang="en-US" sz="3457" b="true">
                <a:solidFill>
                  <a:srgbClr val="FFFFFF"/>
                </a:solidFill>
                <a:latin typeface="Raleway Bold"/>
                <a:ea typeface="Raleway Bold"/>
                <a:cs typeface="Raleway Bold"/>
                <a:sym typeface="Raleway Bold"/>
              </a:rPr>
              <a:t>: les appareils analogiques traitent l'information sous forme de </a:t>
            </a:r>
            <a:r>
              <a:rPr lang="en-US" sz="3457" b="true">
                <a:solidFill>
                  <a:srgbClr val="FFDE59"/>
                </a:solidFill>
                <a:latin typeface="Raleway Bold"/>
                <a:ea typeface="Raleway Bold"/>
                <a:cs typeface="Raleway Bold"/>
                <a:sym typeface="Raleway Bold"/>
              </a:rPr>
              <a:t>signaux continus</a:t>
            </a:r>
            <a:r>
              <a:rPr lang="en-US" sz="3457" b="true">
                <a:solidFill>
                  <a:srgbClr val="FFFFFF"/>
                </a:solidFill>
                <a:latin typeface="Raleway Bold"/>
                <a:ea typeface="Raleway Bold"/>
                <a:cs typeface="Raleway Bold"/>
                <a:sym typeface="Raleway Bold"/>
              </a:rPr>
              <a:t>, qui peuvent représenter une plage de valeurs. </a:t>
            </a:r>
          </a:p>
          <a:p>
            <a:pPr algn="l">
              <a:lnSpc>
                <a:spcPts val="3665"/>
              </a:lnSpc>
            </a:pPr>
          </a:p>
          <a:p>
            <a:pPr algn="l">
              <a:lnSpc>
                <a:spcPts val="3665"/>
              </a:lnSpc>
            </a:pPr>
            <a:r>
              <a:rPr lang="en-US" sz="3457" b="true">
                <a:solidFill>
                  <a:srgbClr val="FFFFFF"/>
                </a:solidFill>
                <a:latin typeface="Raleway Bold"/>
                <a:ea typeface="Raleway Bold"/>
                <a:cs typeface="Raleway Bold"/>
                <a:sym typeface="Raleway Bold"/>
              </a:rPr>
              <a:t>En revanche, les </a:t>
            </a:r>
            <a:r>
              <a:rPr lang="en-US" sz="3457" b="true">
                <a:solidFill>
                  <a:srgbClr val="FFDE59"/>
                </a:solidFill>
                <a:latin typeface="Raleway Bold"/>
                <a:ea typeface="Raleway Bold"/>
                <a:cs typeface="Raleway Bold"/>
                <a:sym typeface="Raleway Bold"/>
              </a:rPr>
              <a:t>technologies numériques</a:t>
            </a:r>
            <a:r>
              <a:rPr lang="en-US" sz="3457" b="true">
                <a:solidFill>
                  <a:srgbClr val="FFFFFF"/>
                </a:solidFill>
                <a:latin typeface="Raleway Bold"/>
                <a:ea typeface="Raleway Bold"/>
                <a:cs typeface="Raleway Bold"/>
                <a:sym typeface="Raleway Bold"/>
              </a:rPr>
              <a:t> utilisent des </a:t>
            </a:r>
            <a:r>
              <a:rPr lang="en-US" sz="3457" b="true">
                <a:solidFill>
                  <a:srgbClr val="FFDE59"/>
                </a:solidFill>
                <a:latin typeface="Raleway Bold"/>
                <a:ea typeface="Raleway Bold"/>
                <a:cs typeface="Raleway Bold"/>
                <a:sym typeface="Raleway Bold"/>
              </a:rPr>
              <a:t>signaux discrets</a:t>
            </a:r>
            <a:r>
              <a:rPr lang="en-US" sz="3457" b="true">
                <a:solidFill>
                  <a:srgbClr val="FFFFFF"/>
                </a:solidFill>
                <a:latin typeface="Raleway Bold"/>
                <a:ea typeface="Raleway Bold"/>
                <a:cs typeface="Raleway Bold"/>
                <a:sym typeface="Raleway Bold"/>
              </a:rPr>
              <a:t>, représentant généralement l'information sous forme de séquences de zéros et de uns (0 et 1 : Binaire). </a:t>
            </a:r>
          </a:p>
          <a:p>
            <a:pPr algn="l">
              <a:lnSpc>
                <a:spcPts val="3665"/>
              </a:lnSpc>
            </a:pPr>
          </a:p>
          <a:p>
            <a:pPr algn="l">
              <a:lnSpc>
                <a:spcPts val="3241"/>
              </a:lnSpc>
            </a:pPr>
            <a:r>
              <a:rPr lang="en-US" sz="3057" b="true">
                <a:solidFill>
                  <a:srgbClr val="FFFFFF"/>
                </a:solidFill>
                <a:latin typeface="Raleway Bold"/>
                <a:ea typeface="Raleway Bold"/>
                <a:cs typeface="Raleway Bold"/>
                <a:sym typeface="Raleway Bold"/>
              </a:rPr>
              <a:t>Cette approche binaire permet aux appareils numériques de traiter et de stocker de grandes quantités de données avec plus de précision et de fiabilité.</a:t>
            </a:r>
          </a:p>
        </p:txBody>
      </p:sp>
      <p:sp>
        <p:nvSpPr>
          <p:cNvPr name="TextBox 8" id="8"/>
          <p:cNvSpPr txBox="true"/>
          <p:nvPr/>
        </p:nvSpPr>
        <p:spPr>
          <a:xfrm rot="0">
            <a:off x="741494" y="2554278"/>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2. </a:t>
            </a:r>
            <a:r>
              <a:rPr lang="en-US" b="true" sz="3430">
                <a:solidFill>
                  <a:srgbClr val="FFDE59"/>
                </a:solidFill>
                <a:latin typeface="TT Lakes Neue Bold"/>
                <a:ea typeface="TT Lakes Neue Bold"/>
                <a:cs typeface="TT Lakes Neue Bold"/>
                <a:sym typeface="TT Lakes Neue Bold"/>
              </a:rPr>
              <a:t>QUID TECHNOLOGIES NUMÉRIQUES ? </a:t>
            </a:r>
          </a:p>
        </p:txBody>
      </p:sp>
      <p:sp>
        <p:nvSpPr>
          <p:cNvPr name="TextBox 9" id="9"/>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0" id="10"/>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TextBox 11" id="11"/>
          <p:cNvSpPr txBox="true"/>
          <p:nvPr/>
        </p:nvSpPr>
        <p:spPr>
          <a:xfrm rot="0">
            <a:off x="10478969" y="2404440"/>
            <a:ext cx="10854864" cy="610884"/>
          </a:xfrm>
          <a:prstGeom prst="rect">
            <a:avLst/>
          </a:prstGeom>
        </p:spPr>
        <p:txBody>
          <a:bodyPr anchor="t" rtlCol="false" tIns="0" lIns="0" bIns="0" rIns="0">
            <a:spAutoFit/>
          </a:bodyPr>
          <a:lstStyle/>
          <a:p>
            <a:pPr algn="l">
              <a:lnSpc>
                <a:spcPts val="4619"/>
              </a:lnSpc>
            </a:pPr>
            <a:r>
              <a:rPr lang="en-US" sz="4357" b="true">
                <a:solidFill>
                  <a:srgbClr val="FF5757"/>
                </a:solidFill>
                <a:latin typeface="Raleway Bold"/>
                <a:ea typeface="Raleway Bold"/>
                <a:cs typeface="Raleway Bold"/>
                <a:sym typeface="Raleway Bold"/>
              </a:rPr>
              <a:t>Analogique vs Numérique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3"/>
            <a:stretch>
              <a:fillRect l="0" t="0" r="0" b="0"/>
            </a:stretch>
          </a:blipFill>
        </p:spPr>
      </p:sp>
      <p:sp>
        <p:nvSpPr>
          <p:cNvPr name="Freeform 3" id="3"/>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4"/>
            <a:stretch>
              <a:fillRect l="0" t="-5512" r="0" b="-5512"/>
            </a:stretch>
          </a:blipFill>
        </p:spPr>
      </p:sp>
      <p:sp>
        <p:nvSpPr>
          <p:cNvPr name="Freeform 4" id="4"/>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0811" y="2415649"/>
            <a:ext cx="7327220" cy="4837785"/>
          </a:xfrm>
          <a:custGeom>
            <a:avLst/>
            <a:gdLst/>
            <a:ahLst/>
            <a:cxnLst/>
            <a:rect r="r" b="b" t="t" l="l"/>
            <a:pathLst>
              <a:path h="4837785" w="7327220">
                <a:moveTo>
                  <a:pt x="0" y="0"/>
                </a:moveTo>
                <a:lnTo>
                  <a:pt x="7327221" y="0"/>
                </a:lnTo>
                <a:lnTo>
                  <a:pt x="7327221" y="4837785"/>
                </a:lnTo>
                <a:lnTo>
                  <a:pt x="0" y="4837785"/>
                </a:lnTo>
                <a:lnTo>
                  <a:pt x="0" y="0"/>
                </a:lnTo>
                <a:close/>
              </a:path>
            </a:pathLst>
          </a:custGeom>
          <a:blipFill>
            <a:blip r:embed="rId7"/>
            <a:stretch>
              <a:fillRect l="0" t="-7082" r="0" b="-7082"/>
            </a:stretch>
          </a:blipFill>
        </p:spPr>
      </p:sp>
      <p:sp>
        <p:nvSpPr>
          <p:cNvPr name="Freeform 6" id="6"/>
          <p:cNvSpPr/>
          <p:nvPr/>
        </p:nvSpPr>
        <p:spPr>
          <a:xfrm flipH="false" flipV="false" rot="0">
            <a:off x="270811" y="7498773"/>
            <a:ext cx="6343707" cy="2633173"/>
          </a:xfrm>
          <a:custGeom>
            <a:avLst/>
            <a:gdLst/>
            <a:ahLst/>
            <a:cxnLst/>
            <a:rect r="r" b="b" t="t" l="l"/>
            <a:pathLst>
              <a:path h="2633173" w="6343707">
                <a:moveTo>
                  <a:pt x="0" y="0"/>
                </a:moveTo>
                <a:lnTo>
                  <a:pt x="6343707" y="0"/>
                </a:lnTo>
                <a:lnTo>
                  <a:pt x="6343707" y="2633173"/>
                </a:lnTo>
                <a:lnTo>
                  <a:pt x="0" y="2633173"/>
                </a:lnTo>
                <a:lnTo>
                  <a:pt x="0" y="0"/>
                </a:lnTo>
                <a:close/>
              </a:path>
            </a:pathLst>
          </a:custGeom>
          <a:blipFill>
            <a:blip r:embed="rId8"/>
            <a:stretch>
              <a:fillRect l="0" t="-60609" r="0" b="0"/>
            </a:stretch>
          </a:blipFill>
        </p:spPr>
      </p:sp>
      <p:sp>
        <p:nvSpPr>
          <p:cNvPr name="Freeform 7" id="7"/>
          <p:cNvSpPr/>
          <p:nvPr/>
        </p:nvSpPr>
        <p:spPr>
          <a:xfrm flipH="false" flipV="false" rot="0">
            <a:off x="8827830" y="2389384"/>
            <a:ext cx="8431470" cy="7561758"/>
          </a:xfrm>
          <a:custGeom>
            <a:avLst/>
            <a:gdLst/>
            <a:ahLst/>
            <a:cxnLst/>
            <a:rect r="r" b="b" t="t" l="l"/>
            <a:pathLst>
              <a:path h="7561758" w="8431470">
                <a:moveTo>
                  <a:pt x="0" y="0"/>
                </a:moveTo>
                <a:lnTo>
                  <a:pt x="8431470" y="0"/>
                </a:lnTo>
                <a:lnTo>
                  <a:pt x="8431470" y="7561759"/>
                </a:lnTo>
                <a:lnTo>
                  <a:pt x="0" y="7561759"/>
                </a:lnTo>
                <a:lnTo>
                  <a:pt x="0" y="0"/>
                </a:lnTo>
                <a:close/>
              </a:path>
            </a:pathLst>
          </a:custGeom>
          <a:blipFill>
            <a:blip r:embed="rId9"/>
            <a:stretch>
              <a:fillRect l="-567" t="-1007" r="0" b="-1007"/>
            </a:stretch>
          </a:blipFill>
        </p:spPr>
      </p:sp>
      <p:sp>
        <p:nvSpPr>
          <p:cNvPr name="TextBox 8" id="8"/>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9" id="9"/>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TextBox 10" id="10"/>
          <p:cNvSpPr txBox="true"/>
          <p:nvPr/>
        </p:nvSpPr>
        <p:spPr>
          <a:xfrm rot="0">
            <a:off x="5051536" y="1559425"/>
            <a:ext cx="10854864" cy="610884"/>
          </a:xfrm>
          <a:prstGeom prst="rect">
            <a:avLst/>
          </a:prstGeom>
        </p:spPr>
        <p:txBody>
          <a:bodyPr anchor="t" rtlCol="false" tIns="0" lIns="0" bIns="0" rIns="0">
            <a:spAutoFit/>
          </a:bodyPr>
          <a:lstStyle/>
          <a:p>
            <a:pPr algn="l">
              <a:lnSpc>
                <a:spcPts val="4619"/>
              </a:lnSpc>
            </a:pPr>
            <a:r>
              <a:rPr lang="en-US" sz="4357" b="true">
                <a:solidFill>
                  <a:srgbClr val="FF5757"/>
                </a:solidFill>
                <a:latin typeface="Raleway Bold"/>
                <a:ea typeface="Raleway Bold"/>
                <a:cs typeface="Raleway Bold"/>
                <a:sym typeface="Raleway Bold"/>
              </a:rPr>
              <a:t>Analogique vs Numérique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60922" y="1511800"/>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0" y="4374318"/>
            <a:ext cx="18078177" cy="5842414"/>
          </a:xfrm>
          <a:prstGeom prst="rect">
            <a:avLst/>
          </a:prstGeom>
        </p:spPr>
        <p:txBody>
          <a:bodyPr anchor="t" rtlCol="false" tIns="0" lIns="0" bIns="0" rIns="0">
            <a:spAutoFit/>
          </a:bodyPr>
          <a:lstStyle/>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Années 1940-1950 : Premiers ordinateurs électroniques.</a:t>
            </a:r>
          </a:p>
          <a:p>
            <a:pPr algn="l" marL="703396" indent="-351698" lvl="1">
              <a:lnSpc>
                <a:spcPts val="4561"/>
              </a:lnSpc>
              <a:buFont typeface="Arial"/>
              <a:buChar char="•"/>
            </a:pPr>
            <a:r>
              <a:rPr lang="en-US" b="true" sz="3257">
                <a:solidFill>
                  <a:srgbClr val="FFFFFF"/>
                </a:solidFill>
                <a:latin typeface="Raleway Bold"/>
                <a:ea typeface="Raleway Bold"/>
                <a:cs typeface="Raleway Bold"/>
                <a:sym typeface="Raleway Bold"/>
              </a:rPr>
              <a:t>Années 1970-1980 : Microprocesseurs et ordinateurs personnels deviennent abordables.</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Années 1990 : Essor d’Internet, du courrier électronique et des navigateurs web.</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Années 2000 : Révolution mobile, réseaux sociaux, cloud computing.</a:t>
            </a:r>
          </a:p>
          <a:p>
            <a:pPr algn="l" marL="724985" indent="-362493" lvl="1">
              <a:lnSpc>
                <a:spcPts val="4701"/>
              </a:lnSpc>
              <a:buFont typeface="Arial"/>
              <a:buChar char="•"/>
            </a:pPr>
            <a:r>
              <a:rPr lang="en-US" b="true" sz="3357">
                <a:solidFill>
                  <a:srgbClr val="FFFFFF"/>
                </a:solidFill>
                <a:latin typeface="Raleway Bold"/>
                <a:ea typeface="Raleway Bold"/>
                <a:cs typeface="Raleway Bold"/>
                <a:sym typeface="Raleway Bold"/>
              </a:rPr>
              <a:t>Années 2010 et suivantes : Intelligence artificielle, Internet des objets, Big Data, Blockchain, 5G.</a:t>
            </a:r>
          </a:p>
          <a:p>
            <a:pPr algn="l">
              <a:lnSpc>
                <a:spcPts val="3559"/>
              </a:lnSpc>
            </a:pPr>
          </a:p>
          <a:p>
            <a:pPr algn="l">
              <a:lnSpc>
                <a:spcPts val="3241"/>
              </a:lnSpc>
            </a:pPr>
            <a:r>
              <a:rPr lang="en-US" sz="3057" b="true">
                <a:solidFill>
                  <a:srgbClr val="FFFFFF"/>
                </a:solidFill>
                <a:latin typeface="Raleway Bold"/>
                <a:ea typeface="Raleway Bold"/>
                <a:cs typeface="Raleway Bold"/>
                <a:sym typeface="Raleway Bold"/>
              </a:rPr>
              <a:t>   </a:t>
            </a:r>
            <a:r>
              <a:rPr lang="en-US" sz="3057" b="true">
                <a:solidFill>
                  <a:srgbClr val="FFFFFF"/>
                </a:solidFill>
                <a:latin typeface="Raleway Bold"/>
                <a:ea typeface="Raleway Bold"/>
                <a:cs typeface="Raleway Bold"/>
                <a:sym typeface="Raleway Bold"/>
              </a:rPr>
              <a:t>Le passage des ordinateurs de la taille d’une pièce aux smartphones puissants illustre la rapidité avec laquelle les technologies numériques ont évolué.</a:t>
            </a:r>
          </a:p>
          <a:p>
            <a:pPr algn="l">
              <a:lnSpc>
                <a:spcPts val="3241"/>
              </a:lnSpc>
            </a:pP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081209" y="2325678"/>
            <a:ext cx="9639706" cy="9182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2. ÉVOLUTION DES</a:t>
            </a:r>
            <a:r>
              <a:rPr lang="en-US" b="true" sz="3430">
                <a:solidFill>
                  <a:srgbClr val="FFDE59"/>
                </a:solidFill>
                <a:latin typeface="TT Lakes Neue Bold"/>
                <a:ea typeface="TT Lakes Neue Bold"/>
                <a:cs typeface="TT Lakes Neue Bold"/>
                <a:sym typeface="TT Lakes Neue Bold"/>
              </a:rPr>
              <a:t> TECHNOLOGIES NUMÉRIQUES</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756209" y="9384366"/>
            <a:ext cx="4321969" cy="683657"/>
          </a:xfrm>
          <a:custGeom>
            <a:avLst/>
            <a:gdLst/>
            <a:ahLst/>
            <a:cxnLst/>
            <a:rect r="r" b="b" t="t" l="l"/>
            <a:pathLst>
              <a:path h="683657" w="4321969">
                <a:moveTo>
                  <a:pt x="0" y="0"/>
                </a:moveTo>
                <a:lnTo>
                  <a:pt x="4321968" y="0"/>
                </a:lnTo>
                <a:lnTo>
                  <a:pt x="4321968" y="683657"/>
                </a:lnTo>
                <a:lnTo>
                  <a:pt x="0" y="683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5"/>
            <a:stretch>
              <a:fillRect l="0" t="0" r="0" b="0"/>
            </a:stretch>
          </a:blipFill>
        </p:spPr>
      </p:sp>
      <p:sp>
        <p:nvSpPr>
          <p:cNvPr name="Freeform 4" id="4"/>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6"/>
            <a:stretch>
              <a:fillRect l="0" t="-5512" r="0" b="-5512"/>
            </a:stretch>
          </a:blipFill>
        </p:spPr>
      </p:sp>
      <p:sp>
        <p:nvSpPr>
          <p:cNvPr name="Freeform 5" id="5"/>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01949" y="2336643"/>
            <a:ext cx="13391160" cy="7512305"/>
          </a:xfrm>
          <a:custGeom>
            <a:avLst/>
            <a:gdLst/>
            <a:ahLst/>
            <a:cxnLst/>
            <a:rect r="r" b="b" t="t" l="l"/>
            <a:pathLst>
              <a:path h="7512305" w="13391160">
                <a:moveTo>
                  <a:pt x="0" y="0"/>
                </a:moveTo>
                <a:lnTo>
                  <a:pt x="13391159" y="0"/>
                </a:lnTo>
                <a:lnTo>
                  <a:pt x="13391159" y="7512305"/>
                </a:lnTo>
                <a:lnTo>
                  <a:pt x="0" y="7512305"/>
                </a:lnTo>
                <a:lnTo>
                  <a:pt x="0" y="0"/>
                </a:lnTo>
                <a:close/>
              </a:path>
            </a:pathLst>
          </a:custGeom>
          <a:blipFill>
            <a:blip r:embed="rId9"/>
            <a:stretch>
              <a:fillRect l="-714" t="-1369" r="-1692" b="-1369"/>
            </a:stretch>
          </a:blipFill>
        </p:spPr>
      </p:sp>
      <p:sp>
        <p:nvSpPr>
          <p:cNvPr name="TextBox 7" id="7"/>
          <p:cNvSpPr txBox="true"/>
          <p:nvPr/>
        </p:nvSpPr>
        <p:spPr>
          <a:xfrm rot="0">
            <a:off x="406565" y="1723197"/>
            <a:ext cx="14657931"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2. ÉVOLUTION DES</a:t>
            </a:r>
            <a:r>
              <a:rPr lang="en-US" b="true" sz="3430">
                <a:solidFill>
                  <a:srgbClr val="FFDE59"/>
                </a:solidFill>
                <a:latin typeface="TT Lakes Neue Bold"/>
                <a:ea typeface="TT Lakes Neue Bold"/>
                <a:cs typeface="TT Lakes Neue Bold"/>
                <a:sym typeface="TT Lakes Neue Bold"/>
              </a:rPr>
              <a:t> TECHNOLOGIES NUMÉRIQUES</a:t>
            </a:r>
          </a:p>
        </p:txBody>
      </p:sp>
      <p:sp>
        <p:nvSpPr>
          <p:cNvPr name="TextBox 8" id="8"/>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9" id="9"/>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0" id="10"/>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
        <p:nvSpPr>
          <p:cNvPr name="TextBox 11" id="11"/>
          <p:cNvSpPr txBox="true"/>
          <p:nvPr/>
        </p:nvSpPr>
        <p:spPr>
          <a:xfrm rot="0">
            <a:off x="13210771" y="3110271"/>
            <a:ext cx="5412844" cy="632335"/>
          </a:xfrm>
          <a:prstGeom prst="rect">
            <a:avLst/>
          </a:prstGeom>
        </p:spPr>
        <p:txBody>
          <a:bodyPr anchor="t" rtlCol="false" tIns="0" lIns="0" bIns="0" rIns="0">
            <a:spAutoFit/>
          </a:bodyPr>
          <a:lstStyle/>
          <a:p>
            <a:pPr algn="ctr">
              <a:lnSpc>
                <a:spcPts val="2491"/>
              </a:lnSpc>
              <a:spcBef>
                <a:spcPct val="0"/>
              </a:spcBef>
            </a:pPr>
            <a:r>
              <a:rPr lang="en-US" b="true" sz="2350">
                <a:solidFill>
                  <a:srgbClr val="FFFFFF"/>
                </a:solidFill>
                <a:latin typeface="TT Lakes Neue Bold"/>
                <a:ea typeface="TT Lakes Neue Bold"/>
                <a:cs typeface="TT Lakes Neue Bold"/>
                <a:sym typeface="TT Lakes Neue Bold"/>
              </a:rPr>
              <a:t>LES DONNÉES NUMÉRIQUES SONT PUISSANTES</a:t>
            </a:r>
          </a:p>
        </p:txBody>
      </p:sp>
      <p:sp>
        <p:nvSpPr>
          <p:cNvPr name="TextBox 12" id="12"/>
          <p:cNvSpPr txBox="true"/>
          <p:nvPr/>
        </p:nvSpPr>
        <p:spPr>
          <a:xfrm rot="0">
            <a:off x="13858740" y="4333156"/>
            <a:ext cx="4764875" cy="571629"/>
          </a:xfrm>
          <a:prstGeom prst="rect">
            <a:avLst/>
          </a:prstGeom>
        </p:spPr>
        <p:txBody>
          <a:bodyPr anchor="t" rtlCol="false" tIns="0" lIns="0" bIns="0" rIns="0">
            <a:spAutoFit/>
          </a:bodyPr>
          <a:lstStyle/>
          <a:p>
            <a:pPr algn="l">
              <a:lnSpc>
                <a:spcPts val="2491"/>
              </a:lnSpc>
              <a:spcBef>
                <a:spcPct val="0"/>
              </a:spcBef>
            </a:pPr>
            <a:r>
              <a:rPr lang="en-US" b="true" sz="2350">
                <a:solidFill>
                  <a:srgbClr val="FFFFFF"/>
                </a:solidFill>
                <a:latin typeface="TT Lakes Neue Bold"/>
                <a:ea typeface="TT Lakes Neue Bold"/>
                <a:cs typeface="TT Lakes Neue Bold"/>
                <a:sym typeface="TT Lakes Neue Bold"/>
              </a:rPr>
              <a:t>EN 1980 </a:t>
            </a:r>
            <a:r>
              <a:rPr lang="en-US" b="true" sz="2350">
                <a:solidFill>
                  <a:srgbClr val="FFFFFF"/>
                </a:solidFill>
                <a:latin typeface="TT Lakes Neue Bold"/>
                <a:ea typeface="TT Lakes Neue Bold"/>
                <a:cs typeface="TT Lakes Neue Bold"/>
                <a:sym typeface="TT Lakes Neue Bold"/>
              </a:rPr>
              <a:t>: </a:t>
            </a:r>
          </a:p>
          <a:p>
            <a:pPr algn="l">
              <a:lnSpc>
                <a:spcPts val="2067"/>
              </a:lnSpc>
              <a:spcBef>
                <a:spcPct val="0"/>
              </a:spcBef>
            </a:pPr>
            <a:r>
              <a:rPr lang="en-US" b="true" sz="1950">
                <a:solidFill>
                  <a:srgbClr val="FFDE59"/>
                </a:solidFill>
                <a:latin typeface="TT Lakes Neue Bold"/>
                <a:ea typeface="TT Lakes Neue Bold"/>
                <a:cs typeface="TT Lakes Neue Bold"/>
                <a:sym typeface="TT Lakes Neue Bold"/>
              </a:rPr>
              <a:t>1 %</a:t>
            </a:r>
            <a:r>
              <a:rPr lang="en-US" b="true" sz="1950">
                <a:solidFill>
                  <a:srgbClr val="FFFFFF"/>
                </a:solidFill>
                <a:latin typeface="TT Lakes Neue Bold"/>
                <a:ea typeface="TT Lakes Neue Bold"/>
                <a:cs typeface="TT Lakes Neue Bold"/>
                <a:sym typeface="TT Lakes Neue Bold"/>
              </a:rPr>
              <a:t> DES DONNÉES NUMÉRIQUES</a:t>
            </a:r>
          </a:p>
        </p:txBody>
      </p:sp>
      <p:sp>
        <p:nvSpPr>
          <p:cNvPr name="TextBox 13" id="13"/>
          <p:cNvSpPr txBox="true"/>
          <p:nvPr/>
        </p:nvSpPr>
        <p:spPr>
          <a:xfrm rot="0">
            <a:off x="13762088" y="5826031"/>
            <a:ext cx="4764875" cy="571629"/>
          </a:xfrm>
          <a:prstGeom prst="rect">
            <a:avLst/>
          </a:prstGeom>
        </p:spPr>
        <p:txBody>
          <a:bodyPr anchor="t" rtlCol="false" tIns="0" lIns="0" bIns="0" rIns="0">
            <a:spAutoFit/>
          </a:bodyPr>
          <a:lstStyle/>
          <a:p>
            <a:pPr algn="l">
              <a:lnSpc>
                <a:spcPts val="2491"/>
              </a:lnSpc>
              <a:spcBef>
                <a:spcPct val="0"/>
              </a:spcBef>
            </a:pPr>
            <a:r>
              <a:rPr lang="en-US" b="true" sz="2350">
                <a:solidFill>
                  <a:srgbClr val="FFFFFF"/>
                </a:solidFill>
                <a:latin typeface="TT Lakes Neue Bold"/>
                <a:ea typeface="TT Lakes Neue Bold"/>
                <a:cs typeface="TT Lakes Neue Bold"/>
                <a:sym typeface="TT Lakes Neue Bold"/>
              </a:rPr>
              <a:t>EN 2010 </a:t>
            </a:r>
            <a:r>
              <a:rPr lang="en-US" b="true" sz="2350">
                <a:solidFill>
                  <a:srgbClr val="FFFFFF"/>
                </a:solidFill>
                <a:latin typeface="TT Lakes Neue Bold"/>
                <a:ea typeface="TT Lakes Neue Bold"/>
                <a:cs typeface="TT Lakes Neue Bold"/>
                <a:sym typeface="TT Lakes Neue Bold"/>
              </a:rPr>
              <a:t>: </a:t>
            </a:r>
          </a:p>
          <a:p>
            <a:pPr algn="l">
              <a:lnSpc>
                <a:spcPts val="2067"/>
              </a:lnSpc>
              <a:spcBef>
                <a:spcPct val="0"/>
              </a:spcBef>
            </a:pPr>
            <a:r>
              <a:rPr lang="en-US" sz="1950">
                <a:solidFill>
                  <a:srgbClr val="FFDE59"/>
                </a:solidFill>
                <a:latin typeface="TT Lakes Neue"/>
                <a:ea typeface="TT Lakes Neue"/>
                <a:cs typeface="TT Lakes Neue"/>
                <a:sym typeface="TT Lakes Neue"/>
              </a:rPr>
              <a:t>75</a:t>
            </a:r>
            <a:r>
              <a:rPr lang="en-US" b="true" sz="1950">
                <a:solidFill>
                  <a:srgbClr val="FFDE59"/>
                </a:solidFill>
                <a:latin typeface="TT Lakes Neue Bold"/>
                <a:ea typeface="TT Lakes Neue Bold"/>
                <a:cs typeface="TT Lakes Neue Bold"/>
                <a:sym typeface="TT Lakes Neue Bold"/>
              </a:rPr>
              <a:t> %</a:t>
            </a:r>
            <a:r>
              <a:rPr lang="en-US" b="true" sz="1950">
                <a:solidFill>
                  <a:srgbClr val="FFFFFF"/>
                </a:solidFill>
                <a:latin typeface="TT Lakes Neue Bold"/>
                <a:ea typeface="TT Lakes Neue Bold"/>
                <a:cs typeface="TT Lakes Neue Bold"/>
                <a:sym typeface="TT Lakes Neue Bold"/>
              </a:rPr>
              <a:t> DES DONNÉES NUMÉRIQUES</a:t>
            </a:r>
          </a:p>
        </p:txBody>
      </p:sp>
      <p:sp>
        <p:nvSpPr>
          <p:cNvPr name="TextBox 14" id="14"/>
          <p:cNvSpPr txBox="true"/>
          <p:nvPr/>
        </p:nvSpPr>
        <p:spPr>
          <a:xfrm rot="0">
            <a:off x="13762088" y="6877811"/>
            <a:ext cx="4764875" cy="571629"/>
          </a:xfrm>
          <a:prstGeom prst="rect">
            <a:avLst/>
          </a:prstGeom>
        </p:spPr>
        <p:txBody>
          <a:bodyPr anchor="t" rtlCol="false" tIns="0" lIns="0" bIns="0" rIns="0">
            <a:spAutoFit/>
          </a:bodyPr>
          <a:lstStyle/>
          <a:p>
            <a:pPr algn="l">
              <a:lnSpc>
                <a:spcPts val="2491"/>
              </a:lnSpc>
              <a:spcBef>
                <a:spcPct val="0"/>
              </a:spcBef>
            </a:pPr>
            <a:r>
              <a:rPr lang="en-US" b="true" sz="2350">
                <a:solidFill>
                  <a:srgbClr val="FFFFFF"/>
                </a:solidFill>
                <a:latin typeface="TT Lakes Neue Bold"/>
                <a:ea typeface="TT Lakes Neue Bold"/>
                <a:cs typeface="TT Lakes Neue Bold"/>
                <a:sym typeface="TT Lakes Neue Bold"/>
              </a:rPr>
              <a:t>EN 2020 </a:t>
            </a:r>
            <a:r>
              <a:rPr lang="en-US" b="true" sz="2350">
                <a:solidFill>
                  <a:srgbClr val="FFFFFF"/>
                </a:solidFill>
                <a:latin typeface="TT Lakes Neue Bold"/>
                <a:ea typeface="TT Lakes Neue Bold"/>
                <a:cs typeface="TT Lakes Neue Bold"/>
                <a:sym typeface="TT Lakes Neue Bold"/>
              </a:rPr>
              <a:t>: </a:t>
            </a:r>
          </a:p>
          <a:p>
            <a:pPr algn="l">
              <a:lnSpc>
                <a:spcPts val="2067"/>
              </a:lnSpc>
              <a:spcBef>
                <a:spcPct val="0"/>
              </a:spcBef>
            </a:pPr>
            <a:r>
              <a:rPr lang="en-US" sz="1950">
                <a:solidFill>
                  <a:srgbClr val="FFDE59"/>
                </a:solidFill>
                <a:latin typeface="TT Lakes Neue"/>
                <a:ea typeface="TT Lakes Neue"/>
                <a:cs typeface="TT Lakes Neue"/>
                <a:sym typeface="TT Lakes Neue"/>
              </a:rPr>
              <a:t>99</a:t>
            </a:r>
            <a:r>
              <a:rPr lang="en-US" b="true" sz="1950">
                <a:solidFill>
                  <a:srgbClr val="FFDE59"/>
                </a:solidFill>
                <a:latin typeface="TT Lakes Neue Bold"/>
                <a:ea typeface="TT Lakes Neue Bold"/>
                <a:cs typeface="TT Lakes Neue Bold"/>
                <a:sym typeface="TT Lakes Neue Bold"/>
              </a:rPr>
              <a:t> </a:t>
            </a:r>
            <a:r>
              <a:rPr lang="en-US" b="true" sz="1950">
                <a:solidFill>
                  <a:srgbClr val="FFDE59"/>
                </a:solidFill>
                <a:latin typeface="TT Lakes Neue Bold"/>
                <a:ea typeface="TT Lakes Neue Bold"/>
                <a:cs typeface="TT Lakes Neue Bold"/>
                <a:sym typeface="TT Lakes Neue Bold"/>
              </a:rPr>
              <a:t>%</a:t>
            </a:r>
            <a:r>
              <a:rPr lang="en-US" b="true" sz="1950">
                <a:solidFill>
                  <a:srgbClr val="FFFFFF"/>
                </a:solidFill>
                <a:latin typeface="TT Lakes Neue Bold"/>
                <a:ea typeface="TT Lakes Neue Bold"/>
                <a:cs typeface="TT Lakes Neue Bold"/>
                <a:sym typeface="TT Lakes Neue Bold"/>
              </a:rPr>
              <a:t> DES DONNÉES NUMÉRIQUES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40">
                <a:alpha val="100000"/>
              </a:srgbClr>
            </a:gs>
            <a:gs pos="100000">
              <a:srgbClr val="3D6D8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95850" y="2153339"/>
            <a:ext cx="9919340" cy="2488853"/>
          </a:xfrm>
          <a:custGeom>
            <a:avLst/>
            <a:gdLst/>
            <a:ahLst/>
            <a:cxnLst/>
            <a:rect r="r" b="b" t="t" l="l"/>
            <a:pathLst>
              <a:path h="2488853" w="9919340">
                <a:moveTo>
                  <a:pt x="0" y="0"/>
                </a:moveTo>
                <a:lnTo>
                  <a:pt x="9919340" y="0"/>
                </a:lnTo>
                <a:lnTo>
                  <a:pt x="9919340" y="2488853"/>
                </a:lnTo>
                <a:lnTo>
                  <a:pt x="0" y="2488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43541" y="5010887"/>
            <a:ext cx="17934636" cy="4705783"/>
          </a:xfrm>
          <a:prstGeom prst="rect">
            <a:avLst/>
          </a:prstGeom>
        </p:spPr>
        <p:txBody>
          <a:bodyPr anchor="t" rtlCol="false" tIns="0" lIns="0" bIns="0" rIns="0">
            <a:spAutoFit/>
          </a:bodyPr>
          <a:lstStyle/>
          <a:p>
            <a:pPr algn="l" marL="724985" indent="-362493" lvl="1">
              <a:lnSpc>
                <a:spcPts val="4701"/>
              </a:lnSpc>
              <a:buFont typeface="Arial"/>
              <a:buChar char="•"/>
            </a:pPr>
            <a:r>
              <a:rPr lang="en-US" b="true" sz="3357">
                <a:solidFill>
                  <a:srgbClr val="FFDE59"/>
                </a:solidFill>
                <a:latin typeface="Raleway Bold"/>
                <a:ea typeface="Raleway Bold"/>
                <a:cs typeface="Raleway Bold"/>
                <a:sym typeface="Raleway Bold"/>
              </a:rPr>
              <a:t>Matériel :</a:t>
            </a:r>
          </a:p>
          <a:p>
            <a:pPr algn="l">
              <a:lnSpc>
                <a:spcPts val="4701"/>
              </a:lnSpc>
            </a:pPr>
            <a:r>
              <a:rPr lang="en-US" sz="3357" b="true">
                <a:solidFill>
                  <a:srgbClr val="FFFFFF"/>
                </a:solidFill>
                <a:latin typeface="Raleway Bold"/>
                <a:ea typeface="Raleway Bold"/>
                <a:cs typeface="Raleway Bold"/>
                <a:sym typeface="Raleway Bold"/>
              </a:rPr>
              <a:t>        </a:t>
            </a:r>
            <a:r>
              <a:rPr lang="en-US" sz="3357" b="true">
                <a:solidFill>
                  <a:srgbClr val="FFFFFF"/>
                </a:solidFill>
                <a:latin typeface="Raleway Bold"/>
                <a:ea typeface="Raleway Bold"/>
                <a:cs typeface="Raleway Bold"/>
                <a:sym typeface="Raleway Bold"/>
              </a:rPr>
              <a:t>Ordinateurs, serveurs, smartpho</a:t>
            </a:r>
            <a:r>
              <a:rPr lang="en-US" sz="3357" b="true">
                <a:solidFill>
                  <a:srgbClr val="FFFFFF"/>
                </a:solidFill>
                <a:latin typeface="Raleway Bold"/>
                <a:ea typeface="Raleway Bold"/>
                <a:cs typeface="Raleway Bold"/>
                <a:sym typeface="Raleway Bold"/>
              </a:rPr>
              <a:t>nes, capteurs, objets connectés.</a:t>
            </a:r>
          </a:p>
          <a:p>
            <a:pPr algn="l" marL="724985" indent="-362493" lvl="1">
              <a:lnSpc>
                <a:spcPts val="4701"/>
              </a:lnSpc>
              <a:buFont typeface="Arial"/>
              <a:buChar char="•"/>
            </a:pPr>
            <a:r>
              <a:rPr lang="en-US" b="true" sz="3357">
                <a:solidFill>
                  <a:srgbClr val="FFDE59"/>
                </a:solidFill>
                <a:latin typeface="Raleway Bold"/>
                <a:ea typeface="Raleway Bold"/>
                <a:cs typeface="Raleway Bold"/>
                <a:sym typeface="Raleway Bold"/>
              </a:rPr>
              <a:t>Logiciels :</a:t>
            </a:r>
          </a:p>
          <a:p>
            <a:pPr algn="l">
              <a:lnSpc>
                <a:spcPts val="4701"/>
              </a:lnSpc>
            </a:pPr>
            <a:r>
              <a:rPr lang="en-US" sz="3357" b="true">
                <a:solidFill>
                  <a:srgbClr val="FFFFFF"/>
                </a:solidFill>
                <a:latin typeface="Raleway Bold"/>
                <a:ea typeface="Raleway Bold"/>
                <a:cs typeface="Raleway Bold"/>
                <a:sym typeface="Raleway Bold"/>
              </a:rPr>
              <a:t>      </a:t>
            </a:r>
            <a:r>
              <a:rPr lang="en-US" sz="3357" b="true">
                <a:solidFill>
                  <a:srgbClr val="FFFFFF"/>
                </a:solidFill>
                <a:latin typeface="Raleway Bold"/>
                <a:ea typeface="Raleway Bold"/>
                <a:cs typeface="Raleway Bold"/>
                <a:sym typeface="Raleway Bold"/>
              </a:rPr>
              <a:t>Systèmes d’exploitation, applications, plateformes cloud, bases de données.</a:t>
            </a:r>
          </a:p>
          <a:p>
            <a:pPr algn="l" marL="724985" indent="-362493" lvl="1">
              <a:lnSpc>
                <a:spcPts val="4701"/>
              </a:lnSpc>
              <a:buFont typeface="Arial"/>
              <a:buChar char="•"/>
            </a:pPr>
            <a:r>
              <a:rPr lang="en-US" b="true" sz="3357">
                <a:solidFill>
                  <a:srgbClr val="FFDE59"/>
                </a:solidFill>
                <a:latin typeface="Raleway Bold"/>
                <a:ea typeface="Raleway Bold"/>
                <a:cs typeface="Raleway Bold"/>
                <a:sym typeface="Raleway Bold"/>
              </a:rPr>
              <a:t>Do</a:t>
            </a:r>
            <a:r>
              <a:rPr lang="en-US" b="true" sz="3357">
                <a:solidFill>
                  <a:srgbClr val="FFDE59"/>
                </a:solidFill>
                <a:latin typeface="Raleway Bold"/>
                <a:ea typeface="Raleway Bold"/>
                <a:cs typeface="Raleway Bold"/>
                <a:sym typeface="Raleway Bold"/>
              </a:rPr>
              <a:t>nnées :</a:t>
            </a:r>
          </a:p>
          <a:p>
            <a:pPr algn="l">
              <a:lnSpc>
                <a:spcPts val="4561"/>
              </a:lnSpc>
            </a:pPr>
            <a:r>
              <a:rPr lang="en-US" sz="3257" b="true">
                <a:solidFill>
                  <a:srgbClr val="FFFFFF"/>
                </a:solidFill>
                <a:latin typeface="Raleway Bold"/>
                <a:ea typeface="Raleway Bold"/>
                <a:cs typeface="Raleway Bold"/>
                <a:sym typeface="Raleway Bold"/>
              </a:rPr>
              <a:t>       </a:t>
            </a:r>
            <a:r>
              <a:rPr lang="en-US" sz="3257" b="true">
                <a:solidFill>
                  <a:srgbClr val="FFFFFF"/>
                </a:solidFill>
                <a:latin typeface="Raleway Bold"/>
                <a:ea typeface="Raleway Bold"/>
                <a:cs typeface="Raleway Bold"/>
                <a:sym typeface="Raleway Bold"/>
              </a:rPr>
              <a:t>Structurées (bases de données) et non structurées (vidéos, images, réseaux sociaux).</a:t>
            </a:r>
          </a:p>
          <a:p>
            <a:pPr algn="l" marL="724985" indent="-362493" lvl="1">
              <a:lnSpc>
                <a:spcPts val="4701"/>
              </a:lnSpc>
              <a:buFont typeface="Arial"/>
              <a:buChar char="•"/>
            </a:pPr>
            <a:r>
              <a:rPr lang="en-US" b="true" sz="3357">
                <a:solidFill>
                  <a:srgbClr val="FFDE59"/>
                </a:solidFill>
                <a:latin typeface="Raleway Bold"/>
                <a:ea typeface="Raleway Bold"/>
                <a:cs typeface="Raleway Bold"/>
                <a:sym typeface="Raleway Bold"/>
              </a:rPr>
              <a:t>Co</a:t>
            </a:r>
            <a:r>
              <a:rPr lang="en-US" b="true" sz="3357">
                <a:solidFill>
                  <a:srgbClr val="FFDE59"/>
                </a:solidFill>
                <a:latin typeface="Raleway Bold"/>
                <a:ea typeface="Raleway Bold"/>
                <a:cs typeface="Raleway Bold"/>
                <a:sym typeface="Raleway Bold"/>
              </a:rPr>
              <a:t>nnectivité :</a:t>
            </a:r>
          </a:p>
          <a:p>
            <a:pPr algn="l">
              <a:lnSpc>
                <a:spcPts val="4701"/>
              </a:lnSpc>
            </a:pPr>
            <a:r>
              <a:rPr lang="en-US" sz="3357" b="true">
                <a:solidFill>
                  <a:srgbClr val="FFFFFF"/>
                </a:solidFill>
                <a:latin typeface="Raleway Bold"/>
                <a:ea typeface="Raleway Bold"/>
                <a:cs typeface="Raleway Bold"/>
                <a:sym typeface="Raleway Bold"/>
              </a:rPr>
              <a:t>      </a:t>
            </a:r>
            <a:r>
              <a:rPr lang="en-US" sz="3357" b="true">
                <a:solidFill>
                  <a:srgbClr val="FFFFFF"/>
                </a:solidFill>
                <a:latin typeface="Raleway Bold"/>
                <a:ea typeface="Raleway Bold"/>
                <a:cs typeface="Raleway Bold"/>
                <a:sym typeface="Raleway Bold"/>
              </a:rPr>
              <a:t>Internet, Wi-Fi, 4G/5G, réseaux satellites.</a:t>
            </a:r>
          </a:p>
        </p:txBody>
      </p:sp>
      <p:sp>
        <p:nvSpPr>
          <p:cNvPr name="Freeform 4" id="4"/>
          <p:cNvSpPr/>
          <p:nvPr/>
        </p:nvSpPr>
        <p:spPr>
          <a:xfrm flipH="false" flipV="false" rot="0">
            <a:off x="13693108" y="9459557"/>
            <a:ext cx="4321969" cy="683657"/>
          </a:xfrm>
          <a:custGeom>
            <a:avLst/>
            <a:gdLst/>
            <a:ahLst/>
            <a:cxnLst/>
            <a:rect r="r" b="b" t="t" l="l"/>
            <a:pathLst>
              <a:path h="683657" w="4321969">
                <a:moveTo>
                  <a:pt x="0" y="0"/>
                </a:moveTo>
                <a:lnTo>
                  <a:pt x="4321969" y="0"/>
                </a:lnTo>
                <a:lnTo>
                  <a:pt x="4321969" y="683657"/>
                </a:lnTo>
                <a:lnTo>
                  <a:pt x="0" y="683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44526" y="144211"/>
            <a:ext cx="1870551" cy="1768977"/>
          </a:xfrm>
          <a:custGeom>
            <a:avLst/>
            <a:gdLst/>
            <a:ahLst/>
            <a:cxnLst/>
            <a:rect r="r" b="b" t="t" l="l"/>
            <a:pathLst>
              <a:path h="1768977" w="1870551">
                <a:moveTo>
                  <a:pt x="0" y="0"/>
                </a:moveTo>
                <a:lnTo>
                  <a:pt x="1870551" y="0"/>
                </a:lnTo>
                <a:lnTo>
                  <a:pt x="1870551" y="1768978"/>
                </a:lnTo>
                <a:lnTo>
                  <a:pt x="0" y="1768978"/>
                </a:lnTo>
                <a:lnTo>
                  <a:pt x="0" y="0"/>
                </a:lnTo>
                <a:close/>
              </a:path>
            </a:pathLst>
          </a:custGeom>
          <a:blipFill>
            <a:blip r:embed="rId7"/>
            <a:stretch>
              <a:fillRect l="0" t="0" r="0" b="0"/>
            </a:stretch>
          </a:blipFill>
        </p:spPr>
      </p:sp>
      <p:sp>
        <p:nvSpPr>
          <p:cNvPr name="Freeform 6" id="6"/>
          <p:cNvSpPr/>
          <p:nvPr/>
        </p:nvSpPr>
        <p:spPr>
          <a:xfrm flipH="false" flipV="false" rot="0">
            <a:off x="0" y="0"/>
            <a:ext cx="3442665" cy="1340878"/>
          </a:xfrm>
          <a:custGeom>
            <a:avLst/>
            <a:gdLst/>
            <a:ahLst/>
            <a:cxnLst/>
            <a:rect r="r" b="b" t="t" l="l"/>
            <a:pathLst>
              <a:path h="1340878" w="3442665">
                <a:moveTo>
                  <a:pt x="0" y="0"/>
                </a:moveTo>
                <a:lnTo>
                  <a:pt x="3442665" y="0"/>
                </a:lnTo>
                <a:lnTo>
                  <a:pt x="3442665" y="1340878"/>
                </a:lnTo>
                <a:lnTo>
                  <a:pt x="0" y="1340878"/>
                </a:lnTo>
                <a:lnTo>
                  <a:pt x="0" y="0"/>
                </a:lnTo>
                <a:close/>
              </a:path>
            </a:pathLst>
          </a:custGeom>
          <a:blipFill>
            <a:blip r:embed="rId8"/>
            <a:stretch>
              <a:fillRect l="0" t="-5512" r="0" b="-5512"/>
            </a:stretch>
          </a:blipFill>
        </p:spPr>
      </p:sp>
      <p:sp>
        <p:nvSpPr>
          <p:cNvPr name="Freeform 7" id="7"/>
          <p:cNvSpPr/>
          <p:nvPr/>
        </p:nvSpPr>
        <p:spPr>
          <a:xfrm flipH="false" flipV="false" rot="0">
            <a:off x="12819787" y="347327"/>
            <a:ext cx="1164473" cy="1164473"/>
          </a:xfrm>
          <a:custGeom>
            <a:avLst/>
            <a:gdLst/>
            <a:ahLst/>
            <a:cxnLst/>
            <a:rect r="r" b="b" t="t" l="l"/>
            <a:pathLst>
              <a:path h="1164473" w="1164473">
                <a:moveTo>
                  <a:pt x="0" y="0"/>
                </a:moveTo>
                <a:lnTo>
                  <a:pt x="1164473" y="0"/>
                </a:lnTo>
                <a:lnTo>
                  <a:pt x="1164473" y="1164473"/>
                </a:lnTo>
                <a:lnTo>
                  <a:pt x="0" y="1164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416137" y="2967217"/>
            <a:ext cx="9639706" cy="461047"/>
          </a:xfrm>
          <a:prstGeom prst="rect">
            <a:avLst/>
          </a:prstGeom>
        </p:spPr>
        <p:txBody>
          <a:bodyPr anchor="t" rtlCol="false" tIns="0" lIns="0" bIns="0" rIns="0">
            <a:spAutoFit/>
          </a:bodyPr>
          <a:lstStyle/>
          <a:p>
            <a:pPr algn="l">
              <a:lnSpc>
                <a:spcPts val="3636"/>
              </a:lnSpc>
              <a:spcBef>
                <a:spcPct val="0"/>
              </a:spcBef>
            </a:pPr>
            <a:r>
              <a:rPr lang="en-US" b="true" sz="3430">
                <a:solidFill>
                  <a:srgbClr val="FFDE59"/>
                </a:solidFill>
                <a:latin typeface="TT Lakes Neue Bold"/>
                <a:ea typeface="TT Lakes Neue Bold"/>
                <a:cs typeface="TT Lakes Neue Bold"/>
                <a:sym typeface="TT Lakes Neue Bold"/>
              </a:rPr>
              <a:t>3. CONCEPTS</a:t>
            </a:r>
            <a:r>
              <a:rPr lang="en-US" b="true" sz="3430">
                <a:solidFill>
                  <a:srgbClr val="FFDE59"/>
                </a:solidFill>
                <a:latin typeface="TT Lakes Neue Bold"/>
                <a:ea typeface="TT Lakes Neue Bold"/>
                <a:cs typeface="TT Lakes Neue Bold"/>
                <a:sym typeface="TT Lakes Neue Bold"/>
              </a:rPr>
              <a:t> CLÉS</a:t>
            </a:r>
          </a:p>
        </p:txBody>
      </p:sp>
      <p:sp>
        <p:nvSpPr>
          <p:cNvPr name="TextBox 9" id="9"/>
          <p:cNvSpPr txBox="true"/>
          <p:nvPr/>
        </p:nvSpPr>
        <p:spPr>
          <a:xfrm rot="0">
            <a:off x="14210874" y="9522900"/>
            <a:ext cx="3867303" cy="435164"/>
          </a:xfrm>
          <a:prstGeom prst="rect">
            <a:avLst/>
          </a:prstGeom>
        </p:spPr>
        <p:txBody>
          <a:bodyPr anchor="t" rtlCol="false" tIns="0" lIns="0" bIns="0" rIns="0">
            <a:spAutoFit/>
          </a:bodyPr>
          <a:lstStyle/>
          <a:p>
            <a:pPr algn="l">
              <a:lnSpc>
                <a:spcPts val="3229"/>
              </a:lnSpc>
              <a:spcBef>
                <a:spcPct val="0"/>
              </a:spcBef>
            </a:pPr>
            <a:r>
              <a:rPr lang="en-US" sz="3046">
                <a:solidFill>
                  <a:srgbClr val="FFFFFF"/>
                </a:solidFill>
                <a:latin typeface="TT Lakes Neue"/>
                <a:ea typeface="TT Lakes Neue"/>
                <a:cs typeface="TT Lakes Neue"/>
                <a:sym typeface="TT Lakes Neue"/>
              </a:rPr>
              <a:t>www.upl-univ.ac</a:t>
            </a:r>
          </a:p>
        </p:txBody>
      </p:sp>
      <p:sp>
        <p:nvSpPr>
          <p:cNvPr name="TextBox 10" id="10"/>
          <p:cNvSpPr txBox="true"/>
          <p:nvPr/>
        </p:nvSpPr>
        <p:spPr>
          <a:xfrm rot="0">
            <a:off x="14222593" y="482029"/>
            <a:ext cx="1683808" cy="632335"/>
          </a:xfrm>
          <a:prstGeom prst="rect">
            <a:avLst/>
          </a:prstGeom>
        </p:spPr>
        <p:txBody>
          <a:bodyPr anchor="t" rtlCol="false" tIns="0" lIns="0" bIns="0" rIns="0">
            <a:spAutoFit/>
          </a:bodyPr>
          <a:lstStyle/>
          <a:p>
            <a:pPr algn="l">
              <a:lnSpc>
                <a:spcPts val="2491"/>
              </a:lnSpc>
              <a:spcBef>
                <a:spcPct val="0"/>
              </a:spcBef>
            </a:pPr>
            <a:r>
              <a:rPr lang="en-US" sz="2350">
                <a:solidFill>
                  <a:srgbClr val="FFFFFF"/>
                </a:solidFill>
                <a:latin typeface="TT Lakes Neue"/>
                <a:ea typeface="TT Lakes Neue"/>
                <a:cs typeface="TT Lakes Neue"/>
                <a:sym typeface="TT Lakes Neue"/>
              </a:rPr>
              <a:t>KARIBU-AI</a:t>
            </a:r>
          </a:p>
          <a:p>
            <a:pPr algn="l">
              <a:lnSpc>
                <a:spcPts val="2491"/>
              </a:lnSpc>
              <a:spcBef>
                <a:spcPct val="0"/>
              </a:spcBef>
            </a:pPr>
            <a:r>
              <a:rPr lang="en-US" sz="2350">
                <a:solidFill>
                  <a:srgbClr val="FFFFFF"/>
                </a:solidFill>
                <a:latin typeface="TT Lakes Neue"/>
                <a:ea typeface="TT Lakes Neue"/>
                <a:cs typeface="TT Lakes Neue"/>
                <a:sym typeface="TT Lakes Neue"/>
              </a:rPr>
              <a:t>DRC</a:t>
            </a:r>
          </a:p>
        </p:txBody>
      </p:sp>
      <p:sp>
        <p:nvSpPr>
          <p:cNvPr name="TextBox 11" id="11"/>
          <p:cNvSpPr txBox="true"/>
          <p:nvPr/>
        </p:nvSpPr>
        <p:spPr>
          <a:xfrm rot="0">
            <a:off x="3653297" y="557906"/>
            <a:ext cx="8928365" cy="733564"/>
          </a:xfrm>
          <a:prstGeom prst="rect">
            <a:avLst/>
          </a:prstGeom>
        </p:spPr>
        <p:txBody>
          <a:bodyPr anchor="t" rtlCol="false" tIns="0" lIns="0" bIns="0" rIns="0">
            <a:spAutoFit/>
          </a:bodyPr>
          <a:lstStyle/>
          <a:p>
            <a:pPr algn="l">
              <a:lnSpc>
                <a:spcPts val="2852"/>
              </a:lnSpc>
              <a:spcBef>
                <a:spcPct val="0"/>
              </a:spcBef>
            </a:pPr>
            <a:r>
              <a:rPr lang="en-US" b="true" sz="2691">
                <a:solidFill>
                  <a:srgbClr val="FFFFFF"/>
                </a:solidFill>
                <a:latin typeface="Montserrat Bold"/>
                <a:ea typeface="Montserrat Bold"/>
                <a:cs typeface="Montserrat Bold"/>
                <a:sym typeface="Montserrat Bold"/>
              </a:rPr>
              <a:t>INTRODUCTION AUX FONDEMENTS TECHNIQUES DU NUMÉRIQUE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DAGwHxwbV7A</dc:identifier>
  <dcterms:modified xsi:type="dcterms:W3CDTF">2011-08-01T06:04:30Z</dcterms:modified>
  <cp:revision>1</cp:revision>
  <dc:title>Dahouda-Presentation-AIDN-2025</dc:title>
</cp:coreProperties>
</file>